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920" r:id="rId2"/>
    <p:sldId id="968" r:id="rId3"/>
    <p:sldId id="983" r:id="rId4"/>
    <p:sldId id="984" r:id="rId5"/>
    <p:sldId id="985" r:id="rId6"/>
    <p:sldId id="986" r:id="rId7"/>
    <p:sldId id="9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Rein" initials="AR" lastIdx="1" clrIdx="0">
    <p:extLst>
      <p:ext uri="{19B8F6BF-5375-455C-9EA6-DF929625EA0E}">
        <p15:presenceInfo xmlns:p15="http://schemas.microsoft.com/office/powerpoint/2012/main" userId="d028d1df70ed18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886"/>
    <a:srgbClr val="30C3E2"/>
    <a:srgbClr val="4C4C4D"/>
    <a:srgbClr val="7BC142"/>
    <a:srgbClr val="818285"/>
    <a:srgbClr val="2F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pPr>
            <a:r>
              <a:rPr lang="en-US" sz="2800" b="1" dirty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4C4C4D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33-FD4D-A380-B1B7358F30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33-FD4D-A380-B1B7358F30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33-FD4D-A380-B1B7358F3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0405312"/>
        <c:axId val="1950399984"/>
      </c:lineChart>
      <c:catAx>
        <c:axId val="19504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50399984"/>
        <c:crosses val="autoZero"/>
        <c:auto val="1"/>
        <c:lblAlgn val="ctr"/>
        <c:lblOffset val="100"/>
        <c:noMultiLvlLbl val="0"/>
      </c:catAx>
      <c:valAx>
        <c:axId val="19503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5040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FEC5-029C-064A-9DE9-9E35CCC9E46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E30B-E1EE-B64F-9C1E-5DD38189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5590513"/>
            <a:ext cx="12192000" cy="1293367"/>
          </a:xfrm>
          <a:prstGeom prst="rect">
            <a:avLst/>
          </a:prstGeom>
          <a:solidFill>
            <a:srgbClr val="005885"/>
          </a:solidFill>
          <a:ln>
            <a:noFill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 hasCustomPrompt="1"/>
          </p:nvPr>
        </p:nvSpPr>
        <p:spPr>
          <a:xfrm>
            <a:off x="1567545" y="2611434"/>
            <a:ext cx="9435505" cy="1507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789"/>
              </a:buClr>
              <a:buFont typeface="Arimo"/>
              <a:buNone/>
              <a:defRPr sz="6000" b="1" i="0" u="none" strike="noStrike" cap="none" baseline="0">
                <a:solidFill>
                  <a:srgbClr val="818285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0" marR="0" lvl="1" indent="114294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0" marR="0" lvl="2" indent="228589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0" marR="0" lvl="3" indent="342882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0" marR="0" lvl="4" indent="457178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0" marR="0" lvl="5" indent="571472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0" marR="0" lvl="6" indent="685766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0" marR="0" lvl="7" indent="800060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0" marR="0" lvl="8" indent="914354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565656"/>
              </a:buClr>
              <a:buFont typeface="Arimo"/>
              <a:buNone/>
              <a:defRPr sz="4200" b="1" i="0" u="none" strike="noStrike" cap="none">
                <a:solidFill>
                  <a:srgbClr val="565656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dirty="0"/>
              <a:t>Title of Presentation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 hasCustomPrompt="1"/>
          </p:nvPr>
        </p:nvSpPr>
        <p:spPr>
          <a:xfrm>
            <a:off x="1567545" y="4314253"/>
            <a:ext cx="9435505" cy="47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Tx/>
              <a:buNone/>
              <a:defRPr sz="3000" b="1" i="0" u="none" strike="noStrike" cap="none" baseline="0">
                <a:solidFill>
                  <a:srgbClr val="818285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dirty="0"/>
              <a:t>Name of Client</a:t>
            </a:r>
            <a:endParaRPr dirty="0"/>
          </a:p>
        </p:txBody>
      </p:sp>
      <p:cxnSp>
        <p:nvCxnSpPr>
          <p:cNvPr id="15" name="Shape 15"/>
          <p:cNvCxnSpPr/>
          <p:nvPr/>
        </p:nvCxnSpPr>
        <p:spPr>
          <a:xfrm>
            <a:off x="-13522" y="5452036"/>
            <a:ext cx="12219049" cy="0"/>
          </a:xfrm>
          <a:prstGeom prst="straightConnector1">
            <a:avLst/>
          </a:prstGeom>
          <a:noFill/>
          <a:ln w="635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body" idx="2" hasCustomPrompt="1"/>
          </p:nvPr>
        </p:nvSpPr>
        <p:spPr>
          <a:xfrm>
            <a:off x="1567545" y="5309406"/>
            <a:ext cx="9568185" cy="281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334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8A3D5"/>
              </a:buClr>
              <a:buSzPct val="104999"/>
              <a:buFontTx/>
              <a:buNone/>
              <a:defRPr sz="2400" b="1" i="0" u="none" strike="noStrike" cap="none" baseline="0">
                <a:solidFill>
                  <a:srgbClr val="FFFF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dirty="0"/>
              <a:t>Date (Month, Day, Year)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A362DF8-D9EE-FD49-8D35-969A91A06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4" y="785692"/>
            <a:ext cx="3778181" cy="13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4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41609" y="861103"/>
            <a:ext cx="11508780" cy="5597755"/>
          </a:xfrm>
          <a:prstGeom prst="rect">
            <a:avLst/>
          </a:prstGeom>
          <a:noFill/>
          <a:ln w="12700" cap="flat" cmpd="sng">
            <a:solidFill>
              <a:srgbClr val="85878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50" name="Shape 50"/>
          <p:cNvCxnSpPr/>
          <p:nvPr/>
        </p:nvCxnSpPr>
        <p:spPr>
          <a:xfrm>
            <a:off x="1" y="1737360"/>
            <a:ext cx="12219049" cy="0"/>
          </a:xfrm>
          <a:prstGeom prst="straightConnector1">
            <a:avLst/>
          </a:prstGeom>
          <a:noFill/>
          <a:ln w="254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30023" y="962450"/>
            <a:ext cx="10131951" cy="57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 sz="2800" b="1" i="0" u="none" strike="noStrike" cap="none" baseline="0">
                <a:solidFill>
                  <a:srgbClr val="2FC2E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0025" y="2028104"/>
            <a:ext cx="5326391" cy="3968795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Char char="▪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1" y="147205"/>
            <a:ext cx="1453717" cy="574015"/>
          </a:xfrm>
          <a:prstGeom prst="rect">
            <a:avLst/>
          </a:prstGeom>
        </p:spPr>
      </p:pic>
      <p:sp>
        <p:nvSpPr>
          <p:cNvPr id="8" name="Shape 145">
            <a:extLst>
              <a:ext uri="{FF2B5EF4-FFF2-40B4-BE49-F238E27FC236}">
                <a16:creationId xmlns:a16="http://schemas.microsoft.com/office/drawing/2014/main" id="{C4325375-B99C-744B-9923-925AF6878D0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698023" y="2028105"/>
            <a:ext cx="4463951" cy="3968793"/>
          </a:xfrm>
          <a:prstGeom prst="rect">
            <a:avLst/>
          </a:prstGeom>
          <a:noFill/>
          <a:ln>
            <a:noFill/>
          </a:ln>
        </p:spPr>
        <p:txBody>
          <a:bodyPr wrap="square" lIns="68562" tIns="68562" rIns="68562" bIns="68562" anchor="t" anchorCtr="0"/>
          <a:lstStyle>
            <a:lvl1pPr marL="153330" marR="0" lvl="0" indent="0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None/>
              <a:defRPr sz="2000" b="0" i="0" u="none" strike="noStrike" cap="none">
                <a:solidFill>
                  <a:srgbClr val="4C4C4D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287" marR="0" lvl="1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05" marR="0" lvl="2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722" marR="0" lvl="3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3935" marR="0" lvl="4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158" marR="0" lvl="5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372" marR="0" lvl="6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587" marR="0" lvl="7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2805" marR="0" lvl="8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52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41611" y="859537"/>
            <a:ext cx="11508780" cy="5439153"/>
          </a:xfrm>
          <a:prstGeom prst="rect">
            <a:avLst/>
          </a:prstGeom>
          <a:noFill/>
          <a:ln w="12700" cap="flat" cmpd="sng">
            <a:solidFill>
              <a:srgbClr val="85878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50" name="Shape 50"/>
          <p:cNvCxnSpPr/>
          <p:nvPr/>
        </p:nvCxnSpPr>
        <p:spPr>
          <a:xfrm>
            <a:off x="1" y="1737360"/>
            <a:ext cx="12219049" cy="0"/>
          </a:xfrm>
          <a:prstGeom prst="straightConnector1">
            <a:avLst/>
          </a:prstGeom>
          <a:noFill/>
          <a:ln w="254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33272" y="960122"/>
            <a:ext cx="10162304" cy="57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 sz="2800" b="1" i="0" u="none" strike="noStrike" cap="none" baseline="0">
                <a:solidFill>
                  <a:srgbClr val="2FC2E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3272" y="2097729"/>
            <a:ext cx="10162304" cy="3800153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Char char="▪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2" y="146306"/>
            <a:ext cx="1453717" cy="5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hape 50"/>
          <p:cNvCxnSpPr/>
          <p:nvPr/>
        </p:nvCxnSpPr>
        <p:spPr>
          <a:xfrm>
            <a:off x="1" y="1737360"/>
            <a:ext cx="12219049" cy="0"/>
          </a:xfrm>
          <a:prstGeom prst="straightConnector1">
            <a:avLst/>
          </a:prstGeom>
          <a:noFill/>
          <a:ln w="254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33272" y="960122"/>
            <a:ext cx="9929736" cy="57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 sz="2800" b="1" i="0" u="none" strike="noStrike" cap="none" baseline="0">
                <a:solidFill>
                  <a:srgbClr val="2FC2E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2" y="146306"/>
            <a:ext cx="1453717" cy="5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38329" y="859535"/>
            <a:ext cx="11508780" cy="5596128"/>
          </a:xfrm>
          <a:prstGeom prst="rect">
            <a:avLst/>
          </a:prstGeom>
          <a:noFill/>
          <a:ln w="12700" cap="flat" cmpd="sng">
            <a:solidFill>
              <a:srgbClr val="85878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cxnSp>
        <p:nvCxnSpPr>
          <p:cNvPr id="50" name="Shape 50"/>
          <p:cNvCxnSpPr>
            <a:cxnSpLocks/>
          </p:cNvCxnSpPr>
          <p:nvPr/>
        </p:nvCxnSpPr>
        <p:spPr>
          <a:xfrm>
            <a:off x="4187371" y="0"/>
            <a:ext cx="0" cy="6858000"/>
          </a:xfrm>
          <a:prstGeom prst="straightConnector1">
            <a:avLst/>
          </a:prstGeom>
          <a:noFill/>
          <a:ln w="254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672973" y="1253602"/>
            <a:ext cx="6627827" cy="684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 sz="2800" b="1" i="0" u="none" strike="noStrike" cap="none" baseline="0">
                <a:solidFill>
                  <a:srgbClr val="2FC2E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8772" y="2332366"/>
            <a:ext cx="6642029" cy="3666099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Char char="▪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2" y="146306"/>
            <a:ext cx="1453717" cy="574015"/>
          </a:xfrm>
          <a:prstGeom prst="rect">
            <a:avLst/>
          </a:prstGeom>
        </p:spPr>
      </p:pic>
      <p:sp>
        <p:nvSpPr>
          <p:cNvPr id="10" name="Shape 145">
            <a:extLst>
              <a:ext uri="{FF2B5EF4-FFF2-40B4-BE49-F238E27FC236}">
                <a16:creationId xmlns:a16="http://schemas.microsoft.com/office/drawing/2014/main" id="{D09543D8-0803-4B4F-94C2-252B140D584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50338" y="1253600"/>
            <a:ext cx="2890727" cy="4744864"/>
          </a:xfrm>
          <a:prstGeom prst="rect">
            <a:avLst/>
          </a:prstGeom>
          <a:noFill/>
          <a:ln>
            <a:noFill/>
          </a:ln>
        </p:spPr>
        <p:txBody>
          <a:bodyPr wrap="square" lIns="68562" tIns="68562" rIns="68562" bIns="68562" anchor="t" anchorCtr="0"/>
          <a:lstStyle>
            <a:lvl1pPr marL="153330" marR="0" lvl="0" indent="0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None/>
              <a:defRPr sz="2267" b="0" i="0" u="none" strike="noStrike" cap="none">
                <a:solidFill>
                  <a:srgbClr val="858789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287" marR="0" lvl="1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05" marR="0" lvl="2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722" marR="0" lvl="3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3935" marR="0" lvl="4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158" marR="0" lvl="5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372" marR="0" lvl="6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587" marR="0" lvl="7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2805" marR="0" lvl="8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7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41611" y="859536"/>
            <a:ext cx="11512296" cy="5596128"/>
          </a:xfrm>
          <a:prstGeom prst="rect">
            <a:avLst/>
          </a:prstGeom>
          <a:noFill/>
          <a:ln w="12700" cap="flat" cmpd="sng">
            <a:solidFill>
              <a:srgbClr val="85878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cxnSp>
        <p:nvCxnSpPr>
          <p:cNvPr id="50" name="Shape 50"/>
          <p:cNvCxnSpPr>
            <a:cxnSpLocks/>
          </p:cNvCxnSpPr>
          <p:nvPr/>
        </p:nvCxnSpPr>
        <p:spPr>
          <a:xfrm>
            <a:off x="8029148" y="0"/>
            <a:ext cx="0" cy="6858000"/>
          </a:xfrm>
          <a:prstGeom prst="straightConnector1">
            <a:avLst/>
          </a:prstGeom>
          <a:noFill/>
          <a:ln w="254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8096" y="1180566"/>
            <a:ext cx="6627827" cy="554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 sz="2800" b="1" i="0" u="none" strike="noStrike" cap="none" baseline="0">
                <a:solidFill>
                  <a:srgbClr val="2FC2E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096" y="2055189"/>
            <a:ext cx="6642029" cy="4085638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Char char="▪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2" y="146306"/>
            <a:ext cx="1453717" cy="574015"/>
          </a:xfrm>
          <a:prstGeom prst="rect">
            <a:avLst/>
          </a:prstGeom>
        </p:spPr>
      </p:pic>
      <p:sp>
        <p:nvSpPr>
          <p:cNvPr id="10" name="Shape 145">
            <a:extLst>
              <a:ext uri="{FF2B5EF4-FFF2-40B4-BE49-F238E27FC236}">
                <a16:creationId xmlns:a16="http://schemas.microsoft.com/office/drawing/2014/main" id="{D09543D8-0803-4B4F-94C2-252B140D584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534400" y="1201352"/>
            <a:ext cx="2889504" cy="4912496"/>
          </a:xfrm>
          <a:prstGeom prst="rect">
            <a:avLst/>
          </a:prstGeom>
          <a:noFill/>
          <a:ln>
            <a:noFill/>
          </a:ln>
        </p:spPr>
        <p:txBody>
          <a:bodyPr wrap="square" lIns="68562" tIns="68562" rIns="68562" bIns="68562" anchor="t" anchorCtr="0"/>
          <a:lstStyle>
            <a:lvl1pPr marL="153330" marR="0" lvl="0" indent="0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None/>
              <a:defRPr sz="2267" b="0" i="0" u="none" strike="noStrike" cap="none">
                <a:solidFill>
                  <a:srgbClr val="858789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287" marR="0" lvl="1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05" marR="0" lvl="2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722" marR="0" lvl="3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3935" marR="0" lvl="4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158" marR="0" lvl="5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372" marR="0" lvl="6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587" marR="0" lvl="7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2805" marR="0" lvl="8" indent="-21174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267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22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hape 50"/>
          <p:cNvCxnSpPr>
            <a:cxnSpLocks/>
          </p:cNvCxnSpPr>
          <p:nvPr/>
        </p:nvCxnSpPr>
        <p:spPr>
          <a:xfrm>
            <a:off x="2438424" y="0"/>
            <a:ext cx="0" cy="6858000"/>
          </a:xfrm>
          <a:prstGeom prst="straightConnector1">
            <a:avLst/>
          </a:prstGeom>
          <a:noFill/>
          <a:ln w="5080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322703" y="965077"/>
            <a:ext cx="6523883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 sz="2800" b="1" i="0" u="none" strike="noStrike" cap="none" baseline="0">
                <a:solidFill>
                  <a:srgbClr val="2FC2E1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defRPr>
            </a:lvl1pPr>
            <a:lvl2pPr marL="587347" marR="0" lvl="1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809585" marR="0" lvl="2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031825" marR="0" lvl="3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254063" marR="0" lvl="4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•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1476302" marR="0" lvl="5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1698540" marR="0" lvl="6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1920780" marR="0" lvl="7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2143018" marR="0" lvl="8" indent="-211763" algn="l" rtl="0">
              <a:lnSpc>
                <a:spcPct val="100000"/>
              </a:lnSpc>
              <a:spcBef>
                <a:spcPts val="1951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▸"/>
              <a:defRPr sz="2300" b="0" i="0" u="none" strike="noStrike" cap="none">
                <a:solidFill>
                  <a:srgbClr val="858789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26744" y="1895637"/>
            <a:ext cx="6523881" cy="4592251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Char char="▪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2" y="146306"/>
            <a:ext cx="1453717" cy="5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41609" y="859536"/>
            <a:ext cx="11512296" cy="5596128"/>
          </a:xfrm>
          <a:prstGeom prst="rect">
            <a:avLst/>
          </a:prstGeom>
          <a:noFill/>
          <a:ln w="12700" cap="flat" cmpd="sng">
            <a:solidFill>
              <a:srgbClr val="85878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4715" y="5998464"/>
            <a:ext cx="9902572" cy="3693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None/>
              <a:defRPr sz="1600" i="1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731484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975312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219140" indent="-243829"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en-US" i="0" dirty="0"/>
              <a:t>Very brief explanation of chart/figure/graph that you insert onto slide.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72" y="146306"/>
            <a:ext cx="1453717" cy="57401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D4660A-B2EC-504F-9C26-BBC5412D65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48556349"/>
              </p:ext>
            </p:extLst>
          </p:nvPr>
        </p:nvGraphicFramePr>
        <p:xfrm>
          <a:off x="2180855" y="1022042"/>
          <a:ext cx="7830291" cy="481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55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rizont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90310" y="709424"/>
            <a:ext cx="10984375" cy="5529327"/>
          </a:xfrm>
          <a:prstGeom prst="rect">
            <a:avLst/>
          </a:prstGeom>
          <a:noFill/>
          <a:ln w="12700" cap="flat" cmpd="sng">
            <a:solidFill>
              <a:srgbClr val="85878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D1C3F-24D1-EB4C-B798-EA2BEF6E8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883" y="2740321"/>
            <a:ext cx="3488224" cy="1377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26BFA-9269-6840-84AD-042113395109}"/>
              </a:ext>
            </a:extLst>
          </p:cNvPr>
          <p:cNvSpPr txBox="1"/>
          <p:nvPr userDrawn="1"/>
        </p:nvSpPr>
        <p:spPr>
          <a:xfrm>
            <a:off x="1345882" y="4833360"/>
            <a:ext cx="9754879" cy="5953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2FC2E1"/>
              </a:buClr>
              <a:buSzPct val="104999"/>
              <a:buFont typeface="Arial"/>
              <a:buNone/>
              <a:tabLst/>
              <a:defRPr/>
            </a:pPr>
            <a:r>
              <a:rPr lang="en-US" sz="3000" b="1" dirty="0">
                <a:solidFill>
                  <a:srgbClr val="2FC2E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</p:txBody>
      </p:sp>
      <p:sp>
        <p:nvSpPr>
          <p:cNvPr id="8" name="Shape 12">
            <a:extLst>
              <a:ext uri="{FF2B5EF4-FFF2-40B4-BE49-F238E27FC236}">
                <a16:creationId xmlns:a16="http://schemas.microsoft.com/office/drawing/2014/main" id="{669CF706-641D-C344-BB1B-1A0AF5C4BB74}"/>
              </a:ext>
            </a:extLst>
          </p:cNvPr>
          <p:cNvSpPr/>
          <p:nvPr userDrawn="1"/>
        </p:nvSpPr>
        <p:spPr>
          <a:xfrm>
            <a:off x="0" y="2"/>
            <a:ext cx="12192000" cy="1293367"/>
          </a:xfrm>
          <a:prstGeom prst="rect">
            <a:avLst/>
          </a:prstGeom>
          <a:solidFill>
            <a:srgbClr val="005885"/>
          </a:solidFill>
          <a:ln>
            <a:noFill/>
          </a:ln>
        </p:spPr>
        <p:txBody>
          <a:bodyPr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4000" b="0" i="0" u="none" strike="noStrike" cap="none" dirty="0">
              <a:solidFill>
                <a:srgbClr val="85878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15">
            <a:extLst>
              <a:ext uri="{FF2B5EF4-FFF2-40B4-BE49-F238E27FC236}">
                <a16:creationId xmlns:a16="http://schemas.microsoft.com/office/drawing/2014/main" id="{557F06A2-7E7A-0144-93F5-587FBA6C525A}"/>
              </a:ext>
            </a:extLst>
          </p:cNvPr>
          <p:cNvCxnSpPr/>
          <p:nvPr userDrawn="1"/>
        </p:nvCxnSpPr>
        <p:spPr>
          <a:xfrm>
            <a:off x="-27049" y="1604539"/>
            <a:ext cx="12219049" cy="0"/>
          </a:xfrm>
          <a:prstGeom prst="straightConnector1">
            <a:avLst/>
          </a:prstGeom>
          <a:noFill/>
          <a:ln w="635000" cap="flat" cmpd="sng">
            <a:solidFill>
              <a:srgbClr val="2FC2E1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24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5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9" r:id="rId4"/>
    <p:sldLayoutId id="2147483662" r:id="rId5"/>
    <p:sldLayoutId id="2147483673" r:id="rId6"/>
    <p:sldLayoutId id="2147483670" r:id="rId7"/>
    <p:sldLayoutId id="2147483663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C783-DD9B-7A4D-A604-C9861FA9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5" y="2940057"/>
            <a:ext cx="10148205" cy="1507232"/>
          </a:xfrm>
        </p:spPr>
        <p:txBody>
          <a:bodyPr/>
          <a:lstStyle/>
          <a:p>
            <a:r>
              <a:rPr lang="en-US" sz="4400" dirty="0"/>
              <a:t>Outcomes-Based Financing Opportunity for Green Stormwater Infrastructure in Intrenchment Creek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FBDFA-387E-9345-AABA-400F6EBA720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34865" y="5295549"/>
            <a:ext cx="9568185" cy="281107"/>
          </a:xfrm>
        </p:spPr>
        <p:txBody>
          <a:bodyPr/>
          <a:lstStyle/>
          <a:p>
            <a:r>
              <a:rPr lang="en-US" dirty="0"/>
              <a:t>Follow Up Call with American Rivers, August 30, 2019</a:t>
            </a:r>
          </a:p>
        </p:txBody>
      </p:sp>
    </p:spTree>
    <p:extLst>
      <p:ext uri="{BB962C8B-B14F-4D97-AF65-F5344CB8AC3E}">
        <p14:creationId xmlns:p14="http://schemas.microsoft.com/office/powerpoint/2010/main" val="316793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488B0B2-8472-7C47-A256-B4D60FFC7419}"/>
              </a:ext>
            </a:extLst>
          </p:cNvPr>
          <p:cNvGrpSpPr/>
          <p:nvPr/>
        </p:nvGrpSpPr>
        <p:grpSpPr>
          <a:xfrm>
            <a:off x="2626627" y="1629258"/>
            <a:ext cx="9135879" cy="1226583"/>
            <a:chOff x="2626626" y="1542534"/>
            <a:chExt cx="9135879" cy="12265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360A72-328F-7641-82D6-11EDDBB14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6626" y="1542534"/>
              <a:ext cx="2951860" cy="12265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48ECAD-CF1B-A544-A07B-0437E52F1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5431" y="1548400"/>
              <a:ext cx="3106507" cy="12207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A666EF-3F3A-B64C-AE8B-A369E7586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7910" y="1542534"/>
              <a:ext cx="3044595" cy="1204800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3DC45-A632-9841-97EF-7E741C35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07" y="493376"/>
            <a:ext cx="9929736" cy="9593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mo" charset="0"/>
              </a:rPr>
              <a:t>Our Green Infrastructure Deals are Tailored to Best Suit Context and Core Values of Projects</a:t>
            </a:r>
            <a:endParaRPr lang="en-US" sz="2400" dirty="0">
              <a:ea typeface="Arimo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090E4C-43AC-B14F-B283-2A141DBA6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18311"/>
              </p:ext>
            </p:extLst>
          </p:nvPr>
        </p:nvGraphicFramePr>
        <p:xfrm>
          <a:off x="430407" y="2839656"/>
          <a:ext cx="1133118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2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Primary Value</a:t>
                      </a:r>
                      <a:r>
                        <a:rPr lang="en-US" sz="1500" b="1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 Proposition</a:t>
                      </a:r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 of EIB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What is the cost-effectiveness of green vs. grey infrastructure for CSO reduction?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How can green infrastructure improve local flooding, water quality, and economic conditions?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What are the ongoing operational costs and viability associated with green infrastructure?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$14,020,000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$6,200,000 (</a:t>
                      </a:r>
                      <a:r>
                        <a:rPr lang="en-US" sz="1500" i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</a:t>
                      </a:r>
                      <a:r>
                        <a:rPr lang="en-US" sz="1500" i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Term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 years (5 year re-tender)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ea typeface="Arimo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 years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ea typeface="Arimo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7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Placement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Private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Limited Public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Private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Structure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3-tiered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2-tiered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3-tiered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Outcome Metric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Volume capture (</a:t>
                      </a:r>
                      <a:r>
                        <a:rPr lang="en-US" sz="1500" b="0" i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flow / runoff</a:t>
                      </a: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Volume capture (</a:t>
                      </a:r>
                      <a:r>
                        <a:rPr lang="en-US" sz="1500" b="0" i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capacity / storage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ea typeface="Arimo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Plant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 survivability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ea typeface="Arimo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Regulatory Driver?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500" b="0" i="1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ea typeface="Arimo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Partial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ea typeface="Arimo" charset="0"/>
                          <a:cs typeface="Arial" panose="020B0604020202020204" pitchFamily="34" charset="0"/>
                        </a:rPr>
                        <a:t>Types of GI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 way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planters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Bioretention on public parks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 way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planters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Bioretention on public parks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 &amp; floodplain restoration</a:t>
                      </a: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 way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planters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500" b="0" baseline="0" dirty="0" err="1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Bioretention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public parks</a:t>
                      </a:r>
                      <a:endParaRPr lang="en-US" sz="1500" b="0" dirty="0">
                        <a:solidFill>
                          <a:srgbClr val="4C4C4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r>
                        <a:rPr lang="en-US" sz="1500" b="0" baseline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f</a:t>
                      </a: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loodplain restoration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500" b="0" dirty="0">
                          <a:solidFill>
                            <a:srgbClr val="4C4C4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Impervious surface removal</a:t>
                      </a: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F3E61970-D0D2-B545-8271-06270FB2AA5B}"/>
              </a:ext>
            </a:extLst>
          </p:cNvPr>
          <p:cNvGrpSpPr/>
          <p:nvPr/>
        </p:nvGrpSpPr>
        <p:grpSpPr>
          <a:xfrm>
            <a:off x="2626959" y="1595249"/>
            <a:ext cx="9135091" cy="1274825"/>
            <a:chOff x="2626626" y="1542533"/>
            <a:chExt cx="9135091" cy="1226583"/>
          </a:xfrm>
        </p:grpSpPr>
        <p:sp>
          <p:nvSpPr>
            <p:cNvPr id="4" name="Google Shape;73;p16">
              <a:extLst>
                <a:ext uri="{FF2B5EF4-FFF2-40B4-BE49-F238E27FC236}">
                  <a16:creationId xmlns:a16="http://schemas.microsoft.com/office/drawing/2014/main" id="{81C1F1CC-917D-BE44-9955-2222C227EFC6}"/>
                </a:ext>
              </a:extLst>
            </p:cNvPr>
            <p:cNvSpPr/>
            <p:nvPr/>
          </p:nvSpPr>
          <p:spPr>
            <a:xfrm>
              <a:off x="2626626" y="1545287"/>
              <a:ext cx="2949188" cy="1223829"/>
            </a:xfrm>
            <a:prstGeom prst="rect">
              <a:avLst/>
            </a:prstGeom>
            <a:solidFill>
              <a:schemeClr val="accent5">
                <a:lumMod val="75000"/>
                <a:alpha val="64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lvl="0" algn="ctr"/>
              <a:r>
                <a:rPr lang="en-US" sz="2133" b="1" dirty="0">
                  <a:solidFill>
                    <a:srgbClr val="FFFFFF"/>
                  </a:solidFill>
                  <a:latin typeface="Arial" panose="020B0604020202020204" pitchFamily="34" charset="0"/>
                  <a:ea typeface="Arimo" charset="0"/>
                  <a:cs typeface="Arial" panose="020B0604020202020204" pitchFamily="34" charset="0"/>
                </a:rPr>
                <a:t>WASHINGTON, DC</a:t>
              </a:r>
            </a:p>
          </p:txBody>
        </p:sp>
        <p:sp>
          <p:nvSpPr>
            <p:cNvPr id="5" name="Google Shape;73;p16">
              <a:extLst>
                <a:ext uri="{FF2B5EF4-FFF2-40B4-BE49-F238E27FC236}">
                  <a16:creationId xmlns:a16="http://schemas.microsoft.com/office/drawing/2014/main" id="{785D928B-D944-8C46-ACCF-CAF7A7B49208}"/>
                </a:ext>
              </a:extLst>
            </p:cNvPr>
            <p:cNvSpPr/>
            <p:nvPr/>
          </p:nvSpPr>
          <p:spPr>
            <a:xfrm>
              <a:off x="5595431" y="1542534"/>
              <a:ext cx="3106506" cy="1226582"/>
            </a:xfrm>
            <a:prstGeom prst="rect">
              <a:avLst/>
            </a:prstGeom>
            <a:solidFill>
              <a:schemeClr val="accent5">
                <a:lumMod val="75000"/>
                <a:alpha val="64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lvl="0" algn="ctr"/>
              <a:r>
                <a:rPr lang="en-US" sz="2133" b="1" dirty="0">
                  <a:solidFill>
                    <a:srgbClr val="FFFFFF"/>
                  </a:solidFill>
                  <a:latin typeface="Arial" panose="020B0604020202020204" pitchFamily="34" charset="0"/>
                  <a:ea typeface="Arimo" charset="0"/>
                  <a:cs typeface="Arial" panose="020B0604020202020204" pitchFamily="34" charset="0"/>
                </a:rPr>
                <a:t>ATLANTA, GA</a:t>
              </a:r>
            </a:p>
          </p:txBody>
        </p:sp>
        <p:sp>
          <p:nvSpPr>
            <p:cNvPr id="6" name="Google Shape;73;p16">
              <a:extLst>
                <a:ext uri="{FF2B5EF4-FFF2-40B4-BE49-F238E27FC236}">
                  <a16:creationId xmlns:a16="http://schemas.microsoft.com/office/drawing/2014/main" id="{621DEF6E-F24E-2F4C-8839-791D5D9F1CBE}"/>
                </a:ext>
              </a:extLst>
            </p:cNvPr>
            <p:cNvSpPr/>
            <p:nvPr/>
          </p:nvSpPr>
          <p:spPr>
            <a:xfrm>
              <a:off x="8718517" y="1542533"/>
              <a:ext cx="3043200" cy="1204801"/>
            </a:xfrm>
            <a:prstGeom prst="rect">
              <a:avLst/>
            </a:prstGeom>
            <a:solidFill>
              <a:schemeClr val="accent5">
                <a:lumMod val="75000"/>
                <a:alpha val="64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lvl="0" algn="ctr"/>
              <a:r>
                <a:rPr lang="en-US" sz="2133" b="1" dirty="0">
                  <a:solidFill>
                    <a:srgbClr val="FFFFFF"/>
                  </a:solidFill>
                  <a:latin typeface="Arial" panose="020B0604020202020204" pitchFamily="34" charset="0"/>
                  <a:ea typeface="Arimo" charset="0"/>
                  <a:cs typeface="Arial" panose="020B0604020202020204" pitchFamily="34" charset="0"/>
                </a:rPr>
                <a:t>BALTIMORE, MD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CD1AA5-66F0-684E-84EE-98EE620BFF4F}"/>
              </a:ext>
            </a:extLst>
          </p:cNvPr>
          <p:cNvGrpSpPr/>
          <p:nvPr/>
        </p:nvGrpSpPr>
        <p:grpSpPr>
          <a:xfrm>
            <a:off x="5591785" y="1595247"/>
            <a:ext cx="3127403" cy="5147863"/>
            <a:chOff x="5574536" y="1542532"/>
            <a:chExt cx="3127402" cy="514786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BCBA15-8B44-544C-B8E7-DEA765D3FE22}"/>
                </a:ext>
              </a:extLst>
            </p:cNvPr>
            <p:cNvCxnSpPr>
              <a:cxnSpLocks/>
            </p:cNvCxnSpPr>
            <p:nvPr/>
          </p:nvCxnSpPr>
          <p:spPr>
            <a:xfrm>
              <a:off x="8701938" y="1542532"/>
              <a:ext cx="0" cy="5147861"/>
            </a:xfrm>
            <a:prstGeom prst="line">
              <a:avLst/>
            </a:prstGeom>
            <a:ln w="25400">
              <a:solidFill>
                <a:srgbClr val="035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7618BF-D0EC-EB43-95E1-FDA759CDFD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4536" y="1542533"/>
              <a:ext cx="0" cy="5147861"/>
            </a:xfrm>
            <a:prstGeom prst="line">
              <a:avLst/>
            </a:prstGeom>
            <a:ln w="25400">
              <a:solidFill>
                <a:srgbClr val="035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033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3DC45-A632-9841-97EF-7E741C35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07" y="493376"/>
            <a:ext cx="9929736" cy="9593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mo" charset="0"/>
              </a:rPr>
              <a:t>Possible Models for Intrenchment Creek Green Stormwater Infrastructure</a:t>
            </a:r>
            <a:endParaRPr lang="en-US" sz="2400" dirty="0">
              <a:ea typeface="Arimo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5B8DDE-A7D2-044F-B082-8DEA4B214D5E}"/>
              </a:ext>
            </a:extLst>
          </p:cNvPr>
          <p:cNvSpPr txBox="1">
            <a:spLocks/>
          </p:cNvSpPr>
          <p:nvPr/>
        </p:nvSpPr>
        <p:spPr>
          <a:xfrm>
            <a:off x="1101532" y="2321215"/>
            <a:ext cx="9258611" cy="3666099"/>
          </a:xfrm>
          <a:prstGeom prst="rect">
            <a:avLst/>
          </a:prstGeom>
        </p:spPr>
        <p:txBody>
          <a:bodyPr>
            <a:normAutofit/>
          </a:bodyPr>
          <a:lstStyle>
            <a:lvl1pPr indent="0" defTabSz="914377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None/>
              <a:defRPr sz="2000" b="1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701029" lvl="1" indent="-457200">
              <a:spcAft>
                <a:spcPts val="1400"/>
              </a:spcAft>
              <a:buFont typeface="+mj-lt"/>
              <a:buAutoNum type="arabicPeriod"/>
            </a:pPr>
            <a:r>
              <a:rPr lang="en-US" sz="2400" b="1" dirty="0"/>
              <a:t>EIB issued by Carter (as payor)</a:t>
            </a:r>
          </a:p>
          <a:p>
            <a:pPr marL="701029" lvl="1" indent="-457200">
              <a:spcAft>
                <a:spcPts val="1400"/>
              </a:spcAft>
              <a:buFont typeface="+mj-lt"/>
              <a:buAutoNum type="arabicPeriod"/>
            </a:pPr>
            <a:endParaRPr lang="en-US" sz="2400" b="1" dirty="0"/>
          </a:p>
          <a:p>
            <a:pPr marL="701029" lvl="1" indent="-457200">
              <a:spcAft>
                <a:spcPts val="1400"/>
              </a:spcAft>
              <a:buFont typeface="+mj-lt"/>
              <a:buAutoNum type="arabicPeriod"/>
            </a:pPr>
            <a:r>
              <a:rPr lang="en-US" sz="2400" b="1" dirty="0"/>
              <a:t>EIB issued by DWM on behalf of multiple payors</a:t>
            </a:r>
          </a:p>
          <a:p>
            <a:pPr marL="701029" lvl="1" indent="-457200">
              <a:spcAft>
                <a:spcPts val="1400"/>
              </a:spcAft>
              <a:buFont typeface="+mj-lt"/>
              <a:buAutoNum type="arabicPeriod"/>
            </a:pPr>
            <a:endParaRPr lang="en-US" sz="2400" b="1" dirty="0"/>
          </a:p>
          <a:p>
            <a:pPr marL="701029" lvl="1" indent="-457200">
              <a:spcAft>
                <a:spcPts val="1400"/>
              </a:spcAft>
              <a:buFont typeface="+mj-lt"/>
              <a:buAutoNum type="arabicPeriod"/>
            </a:pPr>
            <a:r>
              <a:rPr lang="en-US" sz="2400" b="1" dirty="0"/>
              <a:t>P3 mechanism, with private developer financing projects and receiving a share of the value of benefits from outcomes payors to repay its investors</a:t>
            </a:r>
          </a:p>
          <a:p>
            <a:pPr>
              <a:spcAft>
                <a:spcPts val="1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5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3DC45-A632-9841-97EF-7E741C35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07" y="493376"/>
            <a:ext cx="9929736" cy="9593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mo" charset="0"/>
              </a:rPr>
              <a:t>Possible Models for Intrenchment Creek Green Stormwater Infrastructure</a:t>
            </a:r>
            <a:endParaRPr lang="en-US" sz="2400" dirty="0">
              <a:ea typeface="Arimo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5B8DDE-A7D2-044F-B082-8DEA4B214D5E}"/>
              </a:ext>
            </a:extLst>
          </p:cNvPr>
          <p:cNvSpPr txBox="1">
            <a:spLocks/>
          </p:cNvSpPr>
          <p:nvPr/>
        </p:nvSpPr>
        <p:spPr>
          <a:xfrm>
            <a:off x="242889" y="2098190"/>
            <a:ext cx="4005726" cy="366609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377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None/>
              <a:defRPr sz="2000" b="1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701029" lvl="1" indent="-457200">
              <a:buSzPct val="100000"/>
              <a:buFont typeface="+mj-lt"/>
              <a:buAutoNum type="arabicPeriod"/>
            </a:pPr>
            <a:r>
              <a:rPr lang="en-US" sz="2400" b="1" dirty="0"/>
              <a:t>EIB issued by Carter (as payor)</a:t>
            </a:r>
          </a:p>
          <a:p>
            <a:pPr marL="701029" lvl="1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EIB issued by DWM on behalf of multiple payors</a:t>
            </a:r>
          </a:p>
          <a:p>
            <a:pPr marL="701029" lvl="1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P3 mechanism, with private developer financing projects and receiving a share of the value of benefits from outcomes payors to repay its investors</a:t>
            </a:r>
          </a:p>
          <a:p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56B6FB-A223-5D4F-B00B-A84A0B8E4019}"/>
              </a:ext>
            </a:extLst>
          </p:cNvPr>
          <p:cNvSpPr>
            <a:spLocks noChangeAspect="1"/>
          </p:cNvSpPr>
          <p:nvPr/>
        </p:nvSpPr>
        <p:spPr>
          <a:xfrm>
            <a:off x="10329280" y="2536839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property manager)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C8FAEA-2949-D946-986B-57387A1C39C5}"/>
              </a:ext>
            </a:extLst>
          </p:cNvPr>
          <p:cNvCxnSpPr>
            <a:cxnSpLocks/>
          </p:cNvCxnSpPr>
          <p:nvPr/>
        </p:nvCxnSpPr>
        <p:spPr>
          <a:xfrm flipH="1">
            <a:off x="7193074" y="3711315"/>
            <a:ext cx="3028947" cy="0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711B7AB-8D4F-D84A-AD64-EC802D009E60}"/>
              </a:ext>
            </a:extLst>
          </p:cNvPr>
          <p:cNvSpPr>
            <a:spLocks noChangeAspect="1"/>
          </p:cNvSpPr>
          <p:nvPr/>
        </p:nvSpPr>
        <p:spPr>
          <a:xfrm>
            <a:off x="5674748" y="2536839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Impact Investors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E22095-0A26-7648-A4E4-1FE022373324}"/>
              </a:ext>
            </a:extLst>
          </p:cNvPr>
          <p:cNvCxnSpPr>
            <a:cxnSpLocks/>
          </p:cNvCxnSpPr>
          <p:nvPr/>
        </p:nvCxnSpPr>
        <p:spPr>
          <a:xfrm>
            <a:off x="7193074" y="3004930"/>
            <a:ext cx="3163230" cy="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D087E3-3874-B241-BE0C-5C35B3A76A6C}"/>
              </a:ext>
            </a:extLst>
          </p:cNvPr>
          <p:cNvSpPr/>
          <p:nvPr/>
        </p:nvSpPr>
        <p:spPr>
          <a:xfrm>
            <a:off x="7193074" y="2044732"/>
            <a:ext cx="3028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 issues corporate bond or other debt to pay for projects</a:t>
            </a:r>
            <a:endParaRPr lang="en-US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934-8BA6-FB4F-B28C-B1BA203AB388}"/>
              </a:ext>
            </a:extLst>
          </p:cNvPr>
          <p:cNvSpPr/>
          <p:nvPr/>
        </p:nvSpPr>
        <p:spPr>
          <a:xfrm>
            <a:off x="7271758" y="3800483"/>
            <a:ext cx="2922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 repays investors based on water efficiency (water bill cost savings) and other outcomes</a:t>
            </a:r>
            <a:endParaRPr lang="en-US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23437C-30D2-BC46-997C-D888E88F5D3C}"/>
              </a:ext>
            </a:extLst>
          </p:cNvPr>
          <p:cNvSpPr/>
          <p:nvPr/>
        </p:nvSpPr>
        <p:spPr>
          <a:xfrm>
            <a:off x="4859795" y="5391028"/>
            <a:ext cx="260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GSU and DWM could play some supporting role (financial or otherwise)</a:t>
            </a:r>
            <a:endParaRPr lang="en-US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DF47C8-F178-0549-BC62-6695638F3375}"/>
              </a:ext>
            </a:extLst>
          </p:cNvPr>
          <p:cNvSpPr>
            <a:spLocks noChangeAspect="1"/>
          </p:cNvSpPr>
          <p:nvPr/>
        </p:nvSpPr>
        <p:spPr>
          <a:xfrm>
            <a:off x="7721937" y="5698393"/>
            <a:ext cx="893328" cy="893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GSU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FDB32E-D508-DD44-A0A6-489EA4E983D8}"/>
              </a:ext>
            </a:extLst>
          </p:cNvPr>
          <p:cNvSpPr>
            <a:spLocks noChangeAspect="1"/>
          </p:cNvSpPr>
          <p:nvPr/>
        </p:nvSpPr>
        <p:spPr>
          <a:xfrm>
            <a:off x="9000853" y="5698757"/>
            <a:ext cx="892600" cy="892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DWM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15946E-08EA-904C-A485-6F588A8B4DA0}"/>
              </a:ext>
            </a:extLst>
          </p:cNvPr>
          <p:cNvCxnSpPr>
            <a:cxnSpLocks/>
          </p:cNvCxnSpPr>
          <p:nvPr/>
        </p:nvCxnSpPr>
        <p:spPr>
          <a:xfrm flipV="1">
            <a:off x="8168601" y="5067072"/>
            <a:ext cx="0" cy="533047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66B43D-3DBF-0B4D-9ADC-491B54F26FB4}"/>
              </a:ext>
            </a:extLst>
          </p:cNvPr>
          <p:cNvCxnSpPr>
            <a:cxnSpLocks/>
          </p:cNvCxnSpPr>
          <p:nvPr/>
        </p:nvCxnSpPr>
        <p:spPr>
          <a:xfrm flipV="1">
            <a:off x="9466268" y="5067071"/>
            <a:ext cx="0" cy="533047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319599-03F9-614C-9ABD-2D236F0916D5}"/>
              </a:ext>
            </a:extLst>
          </p:cNvPr>
          <p:cNvGrpSpPr/>
          <p:nvPr/>
        </p:nvGrpSpPr>
        <p:grpSpPr>
          <a:xfrm>
            <a:off x="10623412" y="4653675"/>
            <a:ext cx="944754" cy="941096"/>
            <a:chOff x="10771947" y="4526333"/>
            <a:chExt cx="944754" cy="9410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62E268-61DE-1948-920C-F6284BAA1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474" t="29177" r="32985" b="29172"/>
            <a:stretch/>
          </p:blipFill>
          <p:spPr>
            <a:xfrm>
              <a:off x="10919681" y="4575793"/>
              <a:ext cx="690544" cy="857487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74586A3-BEB3-8E46-8B0B-3688648E17DF}"/>
                </a:ext>
              </a:extLst>
            </p:cNvPr>
            <p:cNvSpPr/>
            <p:nvPr/>
          </p:nvSpPr>
          <p:spPr>
            <a:xfrm>
              <a:off x="10771947" y="4526333"/>
              <a:ext cx="944754" cy="941096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46FDF1C-7E07-694E-9AAD-7EBCD65553E0}"/>
              </a:ext>
            </a:extLst>
          </p:cNvPr>
          <p:cNvSpPr/>
          <p:nvPr/>
        </p:nvSpPr>
        <p:spPr>
          <a:xfrm>
            <a:off x="10277533" y="5612845"/>
            <a:ext cx="168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Funded</a:t>
            </a:r>
            <a:endParaRPr lang="en-US" i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79CE15-E4A4-DD42-BFCA-9A9A34D50AF3}"/>
              </a:ext>
            </a:extLst>
          </p:cNvPr>
          <p:cNvCxnSpPr>
            <a:cxnSpLocks/>
          </p:cNvCxnSpPr>
          <p:nvPr/>
        </p:nvCxnSpPr>
        <p:spPr>
          <a:xfrm>
            <a:off x="11085469" y="4083741"/>
            <a:ext cx="0" cy="467437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2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3DC45-A632-9841-97EF-7E741C35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07" y="493376"/>
            <a:ext cx="9929736" cy="9593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mo" charset="0"/>
              </a:rPr>
              <a:t>Possible Models for Intrenchment Creek Green Stormwater Infrastructure</a:t>
            </a:r>
            <a:endParaRPr lang="en-US" sz="2400" dirty="0">
              <a:ea typeface="Arimo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5B8DDE-A7D2-044F-B082-8DEA4B214D5E}"/>
              </a:ext>
            </a:extLst>
          </p:cNvPr>
          <p:cNvSpPr txBox="1">
            <a:spLocks/>
          </p:cNvSpPr>
          <p:nvPr/>
        </p:nvSpPr>
        <p:spPr>
          <a:xfrm>
            <a:off x="242889" y="2098190"/>
            <a:ext cx="4005726" cy="366609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377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None/>
              <a:defRPr sz="2000" b="1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701029" lvl="1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EIB issued by Carter (as payor)</a:t>
            </a:r>
          </a:p>
          <a:p>
            <a:pPr marL="701029" lvl="1" indent="-457200">
              <a:buSzPct val="100000"/>
              <a:buFont typeface="+mj-lt"/>
              <a:buAutoNum type="arabicPeriod"/>
            </a:pPr>
            <a:r>
              <a:rPr lang="en-US" sz="2400" b="1" dirty="0"/>
              <a:t>EIB issued by DWM on behalf of multiple payors</a:t>
            </a:r>
          </a:p>
          <a:p>
            <a:pPr marL="701029" lvl="1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P3 mechanism, with private developer financing projects and receiving a share of the value of benefits from outcomes payors to repay its investors</a:t>
            </a:r>
          </a:p>
          <a:p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56B6FB-A223-5D4F-B00B-A84A0B8E4019}"/>
              </a:ext>
            </a:extLst>
          </p:cNvPr>
          <p:cNvSpPr>
            <a:spLocks noChangeAspect="1"/>
          </p:cNvSpPr>
          <p:nvPr/>
        </p:nvSpPr>
        <p:spPr>
          <a:xfrm>
            <a:off x="9541900" y="1942029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DWM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C8FAEA-2949-D946-986B-57387A1C39C5}"/>
              </a:ext>
            </a:extLst>
          </p:cNvPr>
          <p:cNvCxnSpPr>
            <a:cxnSpLocks/>
          </p:cNvCxnSpPr>
          <p:nvPr/>
        </p:nvCxnSpPr>
        <p:spPr>
          <a:xfrm flipH="1">
            <a:off x="6418012" y="2810880"/>
            <a:ext cx="3028946" cy="574337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711B7AB-8D4F-D84A-AD64-EC802D009E60}"/>
              </a:ext>
            </a:extLst>
          </p:cNvPr>
          <p:cNvSpPr>
            <a:spLocks noChangeAspect="1"/>
          </p:cNvSpPr>
          <p:nvPr/>
        </p:nvSpPr>
        <p:spPr>
          <a:xfrm>
            <a:off x="4860344" y="2536839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Impact Investors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E22095-0A26-7648-A4E4-1FE022373324}"/>
              </a:ext>
            </a:extLst>
          </p:cNvPr>
          <p:cNvCxnSpPr>
            <a:cxnSpLocks/>
          </p:cNvCxnSpPr>
          <p:nvPr/>
        </p:nvCxnSpPr>
        <p:spPr>
          <a:xfrm flipV="1">
            <a:off x="6378670" y="2438400"/>
            <a:ext cx="3107630" cy="566530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D087E3-3874-B241-BE0C-5C35B3A76A6C}"/>
              </a:ext>
            </a:extLst>
          </p:cNvPr>
          <p:cNvSpPr/>
          <p:nvPr/>
        </p:nvSpPr>
        <p:spPr>
          <a:xfrm rot="21035420">
            <a:off x="5916591" y="2094585"/>
            <a:ext cx="344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DWM issues municipal bond to pay for projects</a:t>
            </a:r>
            <a:endParaRPr lang="en-US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934-8BA6-FB4F-B28C-B1BA203AB388}"/>
              </a:ext>
            </a:extLst>
          </p:cNvPr>
          <p:cNvSpPr/>
          <p:nvPr/>
        </p:nvSpPr>
        <p:spPr>
          <a:xfrm>
            <a:off x="4608934" y="4526333"/>
            <a:ext cx="2974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Carter, GSU, and DWM share repayments to investors based on water efficiency, flood risk reduction, water quality, and other outcomes</a:t>
            </a:r>
            <a:endParaRPr lang="en-US" i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15946E-08EA-904C-A485-6F588A8B4DA0}"/>
              </a:ext>
            </a:extLst>
          </p:cNvPr>
          <p:cNvCxnSpPr>
            <a:cxnSpLocks/>
          </p:cNvCxnSpPr>
          <p:nvPr/>
        </p:nvCxnSpPr>
        <p:spPr>
          <a:xfrm flipH="1" flipV="1">
            <a:off x="6378673" y="3856386"/>
            <a:ext cx="1816122" cy="1148740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66B43D-3DBF-0B4D-9ADC-491B54F26FB4}"/>
              </a:ext>
            </a:extLst>
          </p:cNvPr>
          <p:cNvCxnSpPr>
            <a:cxnSpLocks/>
          </p:cNvCxnSpPr>
          <p:nvPr/>
        </p:nvCxnSpPr>
        <p:spPr>
          <a:xfrm flipH="1" flipV="1">
            <a:off x="6418012" y="3644349"/>
            <a:ext cx="2248910" cy="410816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44E1382-1AE0-4248-BE5D-0441668504A2}"/>
              </a:ext>
            </a:extLst>
          </p:cNvPr>
          <p:cNvSpPr>
            <a:spLocks noChangeAspect="1"/>
          </p:cNvSpPr>
          <p:nvPr/>
        </p:nvSpPr>
        <p:spPr>
          <a:xfrm>
            <a:off x="8740584" y="3429000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property manager)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71015C-0C0C-6445-8611-D3449E1EAB15}"/>
              </a:ext>
            </a:extLst>
          </p:cNvPr>
          <p:cNvSpPr>
            <a:spLocks noChangeAspect="1"/>
          </p:cNvSpPr>
          <p:nvPr/>
        </p:nvSpPr>
        <p:spPr>
          <a:xfrm>
            <a:off x="7932485" y="4872018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State University</a:t>
            </a:r>
            <a:endParaRPr 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3CA02C-130E-094A-A3C0-B3F945729494}"/>
              </a:ext>
            </a:extLst>
          </p:cNvPr>
          <p:cNvCxnSpPr>
            <a:cxnSpLocks/>
          </p:cNvCxnSpPr>
          <p:nvPr/>
        </p:nvCxnSpPr>
        <p:spPr>
          <a:xfrm>
            <a:off x="10919681" y="3296002"/>
            <a:ext cx="324643" cy="635237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D037BE-3D5F-2C40-9B4A-76186525360A}"/>
              </a:ext>
            </a:extLst>
          </p:cNvPr>
          <p:cNvGrpSpPr/>
          <p:nvPr/>
        </p:nvGrpSpPr>
        <p:grpSpPr>
          <a:xfrm>
            <a:off x="10771947" y="4044272"/>
            <a:ext cx="944754" cy="941096"/>
            <a:chOff x="10771947" y="4526333"/>
            <a:chExt cx="944754" cy="94109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DAB38A-81AA-6340-8101-D74264ACD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474" t="29177" r="32985" b="29172"/>
            <a:stretch/>
          </p:blipFill>
          <p:spPr>
            <a:xfrm>
              <a:off x="10919681" y="4575793"/>
              <a:ext cx="690544" cy="857487"/>
            </a:xfrm>
            <a:prstGeom prst="rect">
              <a:avLst/>
            </a:prstGeom>
          </p:spPr>
        </p:pic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048FFF2-6440-B341-B394-89A7E9AA9BE6}"/>
                </a:ext>
              </a:extLst>
            </p:cNvPr>
            <p:cNvSpPr/>
            <p:nvPr/>
          </p:nvSpPr>
          <p:spPr>
            <a:xfrm>
              <a:off x="10771947" y="4526333"/>
              <a:ext cx="944754" cy="941096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5DEECC1-8081-9544-887F-6F79DC7FD361}"/>
              </a:ext>
            </a:extLst>
          </p:cNvPr>
          <p:cNvSpPr/>
          <p:nvPr/>
        </p:nvSpPr>
        <p:spPr>
          <a:xfrm>
            <a:off x="10426068" y="5003442"/>
            <a:ext cx="168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Funded</a:t>
            </a:r>
            <a:endParaRPr lang="en-US" i="1" dirty="0"/>
          </a:p>
        </p:txBody>
      </p:sp>
      <p:pic>
        <p:nvPicPr>
          <p:cNvPr id="1025" name="Picture 1" descr="page1image7945024">
            <a:extLst>
              <a:ext uri="{FF2B5EF4-FFF2-40B4-BE49-F238E27FC236}">
                <a16:creationId xmlns:a16="http://schemas.microsoft.com/office/drawing/2014/main" id="{643C18AC-DDCA-4777-8478-EB96AE7C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9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3DC45-A632-9841-97EF-7E741C35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07" y="493376"/>
            <a:ext cx="9929736" cy="9593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mo" charset="0"/>
              </a:rPr>
              <a:t>Possible Models for Intrenchment Creek Green Stormwater Infrastructure</a:t>
            </a:r>
            <a:endParaRPr lang="en-US" sz="2400" dirty="0">
              <a:ea typeface="Arimo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5B8DDE-A7D2-044F-B082-8DEA4B214D5E}"/>
              </a:ext>
            </a:extLst>
          </p:cNvPr>
          <p:cNvSpPr txBox="1">
            <a:spLocks/>
          </p:cNvSpPr>
          <p:nvPr/>
        </p:nvSpPr>
        <p:spPr>
          <a:xfrm>
            <a:off x="242889" y="2098190"/>
            <a:ext cx="4005726" cy="3666099"/>
          </a:xfrm>
          <a:prstGeom prst="rect">
            <a:avLst/>
          </a:prstGeom>
        </p:spPr>
        <p:txBody>
          <a:bodyPr>
            <a:noAutofit/>
          </a:bodyPr>
          <a:lstStyle>
            <a:lvl1pPr indent="0" defTabSz="914377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None/>
              <a:defRPr sz="2000" b="1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701029" lvl="1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EIB issued by Carter (as payor)</a:t>
            </a:r>
          </a:p>
          <a:p>
            <a:pPr marL="701029" lvl="1" indent="-457200">
              <a:buClr>
                <a:schemeClr val="bg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EIB issued by DWM on behalf of multiple payors</a:t>
            </a:r>
          </a:p>
          <a:p>
            <a:pPr marL="701029" lvl="1" indent="-457200">
              <a:buSzPct val="100000"/>
              <a:buFont typeface="+mj-lt"/>
              <a:buAutoNum type="arabicPeriod"/>
            </a:pPr>
            <a:r>
              <a:rPr lang="en-US" sz="2400" b="1" dirty="0"/>
              <a:t>P3 mechanism, with private developer financing projects and receiving a share of the value of benefits from outcomes payors to repay its investors</a:t>
            </a:r>
          </a:p>
          <a:p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56B6FB-A223-5D4F-B00B-A84A0B8E4019}"/>
              </a:ext>
            </a:extLst>
          </p:cNvPr>
          <p:cNvSpPr>
            <a:spLocks noChangeAspect="1"/>
          </p:cNvSpPr>
          <p:nvPr/>
        </p:nvSpPr>
        <p:spPr>
          <a:xfrm>
            <a:off x="7943387" y="1937734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DWM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C8FAEA-2949-D946-986B-57387A1C39C5}"/>
              </a:ext>
            </a:extLst>
          </p:cNvPr>
          <p:cNvCxnSpPr>
            <a:cxnSpLocks/>
          </p:cNvCxnSpPr>
          <p:nvPr/>
        </p:nvCxnSpPr>
        <p:spPr>
          <a:xfrm flipH="1">
            <a:off x="6717268" y="3004384"/>
            <a:ext cx="1062285" cy="544361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711B7AB-8D4F-D84A-AD64-EC802D009E60}"/>
              </a:ext>
            </a:extLst>
          </p:cNvPr>
          <p:cNvSpPr>
            <a:spLocks noChangeAspect="1"/>
          </p:cNvSpPr>
          <p:nvPr/>
        </p:nvSpPr>
        <p:spPr>
          <a:xfrm>
            <a:off x="5055464" y="3070568"/>
            <a:ext cx="1598981" cy="1598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Developer / P3 Manager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934-8BA6-FB4F-B28C-B1BA203AB388}"/>
              </a:ext>
            </a:extLst>
          </p:cNvPr>
          <p:cNvSpPr/>
          <p:nvPr/>
        </p:nvSpPr>
        <p:spPr>
          <a:xfrm>
            <a:off x="4367887" y="2041221"/>
            <a:ext cx="2974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private developer / P3 manager brings its own financing for projects</a:t>
            </a:r>
            <a:endParaRPr lang="en-US" i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15946E-08EA-904C-A485-6F588A8B4DA0}"/>
              </a:ext>
            </a:extLst>
          </p:cNvPr>
          <p:cNvCxnSpPr>
            <a:cxnSpLocks/>
          </p:cNvCxnSpPr>
          <p:nvPr/>
        </p:nvCxnSpPr>
        <p:spPr>
          <a:xfrm flipH="1" flipV="1">
            <a:off x="6442519" y="4517422"/>
            <a:ext cx="574473" cy="516287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66B43D-3DBF-0B4D-9ADC-491B54F26FB4}"/>
              </a:ext>
            </a:extLst>
          </p:cNvPr>
          <p:cNvCxnSpPr>
            <a:cxnSpLocks/>
          </p:cNvCxnSpPr>
          <p:nvPr/>
        </p:nvCxnSpPr>
        <p:spPr>
          <a:xfrm flipH="1" flipV="1">
            <a:off x="6654445" y="4138634"/>
            <a:ext cx="687574" cy="107329"/>
          </a:xfrm>
          <a:prstGeom prst="straightConnector1">
            <a:avLst/>
          </a:prstGeom>
          <a:ln w="50800">
            <a:solidFill>
              <a:srgbClr val="002060"/>
            </a:solidFill>
            <a:prstDash val="sysDot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44E1382-1AE0-4248-BE5D-0441668504A2}"/>
              </a:ext>
            </a:extLst>
          </p:cNvPr>
          <p:cNvSpPr>
            <a:spLocks noChangeAspect="1"/>
          </p:cNvSpPr>
          <p:nvPr/>
        </p:nvSpPr>
        <p:spPr>
          <a:xfrm>
            <a:off x="7494263" y="3526265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property manager)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71015C-0C0C-6445-8611-D3449E1EAB15}"/>
              </a:ext>
            </a:extLst>
          </p:cNvPr>
          <p:cNvSpPr>
            <a:spLocks noChangeAspect="1"/>
          </p:cNvSpPr>
          <p:nvPr/>
        </p:nvSpPr>
        <p:spPr>
          <a:xfrm>
            <a:off x="6795548" y="5005126"/>
            <a:ext cx="1518326" cy="1518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State University</a:t>
            </a:r>
            <a:endParaRPr 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2E71D-B0C5-6344-8F14-1D30891C5B14}"/>
              </a:ext>
            </a:extLst>
          </p:cNvPr>
          <p:cNvCxnSpPr>
            <a:cxnSpLocks/>
          </p:cNvCxnSpPr>
          <p:nvPr/>
        </p:nvCxnSpPr>
        <p:spPr>
          <a:xfrm flipH="1">
            <a:off x="5226295" y="4719009"/>
            <a:ext cx="287127" cy="466828"/>
          </a:xfrm>
          <a:prstGeom prst="straightConnector1">
            <a:avLst/>
          </a:prstGeom>
          <a:ln w="50800">
            <a:solidFill>
              <a:srgbClr val="00206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A15503-53DC-8247-A615-56A31FBE63BE}"/>
              </a:ext>
            </a:extLst>
          </p:cNvPr>
          <p:cNvGrpSpPr/>
          <p:nvPr/>
        </p:nvGrpSpPr>
        <p:grpSpPr>
          <a:xfrm>
            <a:off x="4753919" y="5350508"/>
            <a:ext cx="944754" cy="941096"/>
            <a:chOff x="10771947" y="4526333"/>
            <a:chExt cx="944754" cy="9410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45608-5E75-7647-9C78-1B3A31D13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474" t="29177" r="32985" b="29172"/>
            <a:stretch/>
          </p:blipFill>
          <p:spPr>
            <a:xfrm>
              <a:off x="10919681" y="4575793"/>
              <a:ext cx="690544" cy="857487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DBCA8CA-8E4D-7341-BA4C-F679E446A0A0}"/>
                </a:ext>
              </a:extLst>
            </p:cNvPr>
            <p:cNvSpPr/>
            <p:nvPr/>
          </p:nvSpPr>
          <p:spPr>
            <a:xfrm>
              <a:off x="10771947" y="4526333"/>
              <a:ext cx="944754" cy="941096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18CD2A3-66C8-1141-B3C1-D79BF7106337}"/>
              </a:ext>
            </a:extLst>
          </p:cNvPr>
          <p:cNvSpPr/>
          <p:nvPr/>
        </p:nvSpPr>
        <p:spPr>
          <a:xfrm>
            <a:off x="4252519" y="6341064"/>
            <a:ext cx="1947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Funded</a:t>
            </a:r>
            <a:endParaRPr lang="en-US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1742AC-5A4A-A34D-9A93-18484ECC00E6}"/>
              </a:ext>
            </a:extLst>
          </p:cNvPr>
          <p:cNvSpPr/>
          <p:nvPr/>
        </p:nvSpPr>
        <p:spPr>
          <a:xfrm>
            <a:off x="9177249" y="3870058"/>
            <a:ext cx="265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4C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Carter, GSU, and DWM contribute regular payments to developer / P3 manager for “outcomes-as-a-service” for water efficiency, flood risk reduction, water quality, and other outcomes</a:t>
            </a:r>
            <a:endParaRPr lang="en-US" i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45C4F9-CA1D-2045-B915-2CE46A754C1C}"/>
              </a:ext>
            </a:extLst>
          </p:cNvPr>
          <p:cNvSpPr/>
          <p:nvPr/>
        </p:nvSpPr>
        <p:spPr>
          <a:xfrm>
            <a:off x="8910279" y="345606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 debt needs to be issued</a:t>
            </a:r>
          </a:p>
        </p:txBody>
      </p:sp>
    </p:spTree>
    <p:extLst>
      <p:ext uri="{BB962C8B-B14F-4D97-AF65-F5344CB8AC3E}">
        <p14:creationId xmlns:p14="http://schemas.microsoft.com/office/powerpoint/2010/main" val="410982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3DC45-A632-9841-97EF-7E741C35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07" y="493376"/>
            <a:ext cx="9929736" cy="9593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mo" charset="0"/>
              </a:rPr>
              <a:t>Outstanding Questions</a:t>
            </a:r>
            <a:endParaRPr lang="en-US" sz="2400" dirty="0">
              <a:ea typeface="Arimo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5B8DDE-A7D2-044F-B082-8DEA4B214D5E}"/>
              </a:ext>
            </a:extLst>
          </p:cNvPr>
          <p:cNvSpPr txBox="1">
            <a:spLocks/>
          </p:cNvSpPr>
          <p:nvPr/>
        </p:nvSpPr>
        <p:spPr>
          <a:xfrm>
            <a:off x="1101532" y="2321215"/>
            <a:ext cx="9258611" cy="3666099"/>
          </a:xfrm>
          <a:prstGeom prst="rect">
            <a:avLst/>
          </a:prstGeom>
        </p:spPr>
        <p:txBody>
          <a:bodyPr>
            <a:normAutofit/>
          </a:bodyPr>
          <a:lstStyle>
            <a:lvl1pPr indent="0" defTabSz="914377" fontAlgn="base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5000"/>
              <a:buFont typeface="Arimo" panose="020B0604020202020204" pitchFamily="34" charset="0"/>
              <a:buNone/>
              <a:defRPr sz="2000" b="1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548613" indent="-304784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–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2pPr>
            <a:lvl3pPr marL="731484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120000"/>
              <a:buFont typeface="Arimo" panose="020B0604020202020204" pitchFamily="34" charset="0"/>
              <a:buChar char="▫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3pPr>
            <a:lvl4pPr marL="975312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4pPr>
            <a:lvl5pPr marL="1219140" indent="-243829" defTabSz="914377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2FC2E1"/>
              </a:buClr>
              <a:buSzPct val="89000"/>
              <a:buFont typeface="Arimo" panose="020B0604020202020204" pitchFamily="34" charset="0"/>
              <a:buChar char="-"/>
              <a:defRPr sz="2000" baseline="0">
                <a:solidFill>
                  <a:srgbClr val="4C4C4D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43829" lvl="1" indent="0">
              <a:spcAft>
                <a:spcPts val="1400"/>
              </a:spcAft>
              <a:buNone/>
            </a:pPr>
            <a:r>
              <a:rPr lang="en-US" sz="2400" b="1" dirty="0"/>
              <a:t>What role does Carter play exactly?</a:t>
            </a:r>
          </a:p>
          <a:p>
            <a:pPr marL="243829" lvl="1" indent="0">
              <a:spcAft>
                <a:spcPts val="1400"/>
              </a:spcAft>
              <a:buNone/>
            </a:pPr>
            <a:endParaRPr lang="en-US" sz="2400" b="1" dirty="0"/>
          </a:p>
          <a:p>
            <a:pPr marL="243829" lvl="1" indent="0">
              <a:spcAft>
                <a:spcPts val="1400"/>
              </a:spcAft>
              <a:buNone/>
            </a:pPr>
            <a:r>
              <a:rPr lang="en-US" sz="2400" b="1" dirty="0"/>
              <a:t>Where exactly are benefits accruing?</a:t>
            </a:r>
          </a:p>
          <a:p>
            <a:pPr marL="243829" lvl="1" indent="0">
              <a:spcAft>
                <a:spcPts val="1400"/>
              </a:spcAft>
              <a:buNone/>
            </a:pPr>
            <a:endParaRPr lang="en-US" sz="2400" b="1" dirty="0"/>
          </a:p>
          <a:p>
            <a:pPr marL="243829" lvl="1" indent="0">
              <a:spcAft>
                <a:spcPts val="1400"/>
              </a:spcAft>
              <a:buNone/>
            </a:pPr>
            <a:r>
              <a:rPr lang="en-US" sz="2400" b="1" dirty="0"/>
              <a:t>Does GSU have appetite to support an outcomes-based financing structure, financially or otherwise, despite lacking the ability to issue debt for it?</a:t>
            </a:r>
          </a:p>
        </p:txBody>
      </p:sp>
    </p:spTree>
    <p:extLst>
      <p:ext uri="{BB962C8B-B14F-4D97-AF65-F5344CB8AC3E}">
        <p14:creationId xmlns:p14="http://schemas.microsoft.com/office/powerpoint/2010/main" val="108917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</TotalTime>
  <Words>592</Words>
  <Application>Microsoft Office PowerPoint</Application>
  <PresentationFormat>Widescreen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Arimo</vt:lpstr>
      <vt:lpstr>Calibri</vt:lpstr>
      <vt:lpstr>Office Theme</vt:lpstr>
      <vt:lpstr>Outcomes-Based Financing Opportunity for Green Stormwater Infrastructure in Intrenchment Creek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Shin</dc:creator>
  <cp:lastModifiedBy> </cp:lastModifiedBy>
  <cp:revision>909</cp:revision>
  <dcterms:created xsi:type="dcterms:W3CDTF">2019-06-25T19:54:58Z</dcterms:created>
  <dcterms:modified xsi:type="dcterms:W3CDTF">2019-08-30T17:29:28Z</dcterms:modified>
</cp:coreProperties>
</file>