
<file path=[Content_Types].xml><?xml version="1.0" encoding="utf-8"?>
<Types xmlns="http://schemas.openxmlformats.org/package/2006/content-types">
  <Default Extension="png" ContentType="image/png"/>
  <Default Extension="pdf" ContentType="application/pdf"/>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8" r:id="rId2"/>
    <p:sldId id="269" r:id="rId3"/>
    <p:sldId id="270" r:id="rId4"/>
    <p:sldId id="271" r:id="rId5"/>
    <p:sldId id="291" r:id="rId6"/>
    <p:sldId id="272" r:id="rId7"/>
    <p:sldId id="277" r:id="rId8"/>
    <p:sldId id="278" r:id="rId9"/>
    <p:sldId id="261" r:id="rId10"/>
    <p:sldId id="279" r:id="rId11"/>
    <p:sldId id="280" r:id="rId12"/>
    <p:sldId id="281" r:id="rId13"/>
    <p:sldId id="282" r:id="rId14"/>
    <p:sldId id="283" r:id="rId15"/>
    <p:sldId id="284" r:id="rId16"/>
    <p:sldId id="285" r:id="rId17"/>
    <p:sldId id="286" r:id="rId18"/>
    <p:sldId id="287" r:id="rId19"/>
    <p:sldId id="264" r:id="rId20"/>
    <p:sldId id="288" r:id="rId21"/>
    <p:sldId id="290" r:id="rId22"/>
    <p:sldId id="259" r:id="rId23"/>
    <p:sldId id="257" r:id="rId24"/>
    <p:sldId id="26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54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67A36-FADA-46EC-B1CB-906E48427F9A}" type="datetimeFigureOut">
              <a:rPr lang="en-US" smtClean="0"/>
              <a:t>7/20/2016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E8B4A9-F022-4C8A-B333-5E1FB8117EE1}" type="slidenum">
              <a:rPr lang="en-US" smtClean="0"/>
              <a:t>‹#›</a:t>
            </a:fld>
            <a:endParaRPr lang="en-US"/>
          </a:p>
        </p:txBody>
      </p:sp>
    </p:spTree>
    <p:extLst>
      <p:ext uri="{BB962C8B-B14F-4D97-AF65-F5344CB8AC3E}">
        <p14:creationId xmlns:p14="http://schemas.microsoft.com/office/powerpoint/2010/main" val="3126699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dirty="0" smtClean="0">
                <a:ea typeface="ＭＳ Ｐゴシック" pitchFamily="34" charset="-128"/>
              </a:rPr>
              <a:t>Stormwater really is the product of how we live, the choices we’ve made about creating built environments to live, work, manufacture, drive, fly…all the things that modern America does lots of.  It’s the disruption of the natural hydrology of a site, of a neighborhood, of a community, of a watershed. Understanding the hydrological functions that we disrupt is important because, as we’ll discuss in a few minutes, real solutions to stormwater problem depend on reincorporating these functions into our build environments.</a:t>
            </a:r>
          </a:p>
        </p:txBody>
      </p:sp>
      <p:sp>
        <p:nvSpPr>
          <p:cNvPr id="56324" name="Slide Number Placeholder 3"/>
          <p:cNvSpPr>
            <a:spLocks noGrp="1"/>
          </p:cNvSpPr>
          <p:nvPr>
            <p:ph type="sldNum" sz="quarter" idx="5"/>
          </p:nvPr>
        </p:nvSpPr>
        <p:spPr>
          <a:noFill/>
        </p:spPr>
        <p:txBody>
          <a:bodyPr/>
          <a:lstStyle>
            <a:lvl1pPr defTabSz="460068" eaLnBrk="0" hangingPunct="0">
              <a:defRPr b="1">
                <a:solidFill>
                  <a:schemeClr val="tx1"/>
                </a:solidFill>
                <a:latin typeface="Arial" pitchFamily="34" charset="0"/>
                <a:ea typeface="ＭＳ Ｐゴシック" pitchFamily="34" charset="-128"/>
              </a:defRPr>
            </a:lvl1pPr>
            <a:lvl2pPr marL="734852" indent="-282635" defTabSz="460068" eaLnBrk="0" hangingPunct="0">
              <a:defRPr b="1">
                <a:solidFill>
                  <a:schemeClr val="tx1"/>
                </a:solidFill>
                <a:latin typeface="Arial" pitchFamily="34" charset="0"/>
                <a:ea typeface="ＭＳ Ｐゴシック" pitchFamily="34" charset="-128"/>
              </a:defRPr>
            </a:lvl2pPr>
            <a:lvl3pPr marL="1130541" indent="-226108" defTabSz="460068" eaLnBrk="0" hangingPunct="0">
              <a:defRPr b="1">
                <a:solidFill>
                  <a:schemeClr val="tx1"/>
                </a:solidFill>
                <a:latin typeface="Arial" pitchFamily="34" charset="0"/>
                <a:ea typeface="ＭＳ Ｐゴシック" pitchFamily="34" charset="-128"/>
              </a:defRPr>
            </a:lvl3pPr>
            <a:lvl4pPr marL="1582758" indent="-226108" defTabSz="460068" eaLnBrk="0" hangingPunct="0">
              <a:defRPr b="1">
                <a:solidFill>
                  <a:schemeClr val="tx1"/>
                </a:solidFill>
                <a:latin typeface="Arial" pitchFamily="34" charset="0"/>
                <a:ea typeface="ＭＳ Ｐゴシック" pitchFamily="34" charset="-128"/>
              </a:defRPr>
            </a:lvl4pPr>
            <a:lvl5pPr marL="2034974" indent="-226108" defTabSz="460068" eaLnBrk="0" hangingPunct="0">
              <a:defRPr b="1">
                <a:solidFill>
                  <a:schemeClr val="tx1"/>
                </a:solidFill>
                <a:latin typeface="Arial" pitchFamily="34" charset="0"/>
                <a:ea typeface="ＭＳ Ｐゴシック" pitchFamily="34" charset="-128"/>
              </a:defRPr>
            </a:lvl5pPr>
            <a:lvl6pPr marL="2487191" indent="-226108" defTabSz="460068"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39407" indent="-226108" defTabSz="460068"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391624" indent="-226108" defTabSz="460068"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43840" indent="-226108" defTabSz="460068"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eaLnBrk="1" hangingPunct="1"/>
            <a:fld id="{A4E71F26-C54E-4201-B0A8-2F073EDDA500}" type="slidenum">
              <a:rPr lang="en-US" b="0">
                <a:solidFill>
                  <a:prstClr val="black"/>
                </a:solidFill>
                <a:latin typeface="Calisto MT" pitchFamily="18" charset="0"/>
              </a:rPr>
              <a:pPr eaLnBrk="1" hangingPunct="1"/>
              <a:t>2</a:t>
            </a:fld>
            <a:endParaRPr lang="en-US" b="0">
              <a:solidFill>
                <a:prstClr val="black"/>
              </a:solidFill>
              <a:latin typeface="Calisto MT"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p:txBody>
          <a:bodyPr/>
          <a:lstStyle/>
          <a:p>
            <a:pPr>
              <a:defRPr/>
            </a:pPr>
            <a:r>
              <a:rPr lang="en-US" dirty="0" smtClean="0">
                <a:ea typeface="ＭＳ Ｐゴシック" charset="-128"/>
              </a:rPr>
              <a:t>Most significant ongoing threat to water quality. Decades of permits for factories, wastewater treatment plants, other “end of pipe” dischargers firmly in place, and improving technologies driving down impact from most commonly imagined sources of pollution. </a:t>
            </a:r>
            <a:r>
              <a:rPr lang="en-US" dirty="0" err="1" smtClean="0">
                <a:ea typeface="ＭＳ Ｐゴシック" charset="-128"/>
              </a:rPr>
              <a:t>Stormwater</a:t>
            </a:r>
            <a:r>
              <a:rPr lang="en-US" dirty="0" smtClean="0">
                <a:ea typeface="ＭＳ Ｐゴシック" charset="-128"/>
              </a:rPr>
              <a:t>, on the other hand, is growing:</a:t>
            </a:r>
          </a:p>
          <a:p>
            <a:pPr marL="169581" indent="-169581">
              <a:buFont typeface="Wingdings" pitchFamily="2" charset="2"/>
              <a:buChar char="Ø"/>
              <a:defRPr/>
            </a:pPr>
            <a:r>
              <a:rPr lang="en-US" dirty="0" smtClean="0">
                <a:ea typeface="ＭＳ Ｐゴシック" charset="-128"/>
              </a:rPr>
              <a:t>As kind of a shared background, we’re all familiar with the inverse correlation between accelerating pace of development, the conversion of </a:t>
            </a:r>
            <a:r>
              <a:rPr lang="en-US" dirty="0" err="1" smtClean="0">
                <a:ea typeface="ＭＳ Ｐゴシック" charset="-128"/>
              </a:rPr>
              <a:t>unbuilt</a:t>
            </a:r>
            <a:r>
              <a:rPr lang="en-US" dirty="0" smtClean="0">
                <a:ea typeface="ＭＳ Ｐゴシック" charset="-128"/>
              </a:rPr>
              <a:t> space into built environments, and the decline in water quality (and overall stability of </a:t>
            </a:r>
            <a:r>
              <a:rPr lang="en-US" dirty="0" err="1" smtClean="0">
                <a:ea typeface="ＭＳ Ｐゴシック" charset="-128"/>
              </a:rPr>
              <a:t>waterbodies</a:t>
            </a:r>
            <a:r>
              <a:rPr lang="en-US" dirty="0" smtClean="0">
                <a:ea typeface="ＭＳ Ｐゴシック" charset="-128"/>
              </a:rPr>
              <a:t>) </a:t>
            </a:r>
          </a:p>
          <a:p>
            <a:pPr marL="169581" indent="-169581">
              <a:buFont typeface="Wingdings" pitchFamily="2" charset="2"/>
              <a:buChar char="Ø"/>
              <a:defRPr/>
            </a:pPr>
            <a:r>
              <a:rPr lang="en-US" dirty="0" smtClean="0">
                <a:ea typeface="ＭＳ Ｐゴシック" charset="-128"/>
              </a:rPr>
              <a:t>Permits required for some, by not all, </a:t>
            </a:r>
            <a:r>
              <a:rPr lang="en-US" dirty="0" err="1" smtClean="0">
                <a:ea typeface="ＭＳ Ｐゴシック" charset="-128"/>
              </a:rPr>
              <a:t>stormwater</a:t>
            </a:r>
            <a:r>
              <a:rPr lang="en-US" dirty="0" smtClean="0">
                <a:ea typeface="ＭＳ Ｐゴシック" charset="-128"/>
              </a:rPr>
              <a:t> discharges, and those haven’t been particularly effective</a:t>
            </a:r>
          </a:p>
          <a:p>
            <a:pPr marL="169581" indent="-169581">
              <a:buFont typeface="Wingdings" pitchFamily="2" charset="2"/>
              <a:buChar char="Ø"/>
              <a:defRPr/>
            </a:pPr>
            <a:endParaRPr lang="en-US" dirty="0" smtClean="0">
              <a:ea typeface="ＭＳ Ｐゴシック" charset="-128"/>
            </a:endParaRPr>
          </a:p>
          <a:p>
            <a:pPr marL="169581" indent="-169581">
              <a:buFont typeface="Wingdings" pitchFamily="2" charset="2"/>
              <a:buChar char="Ø"/>
              <a:defRPr/>
            </a:pPr>
            <a:endParaRPr lang="en-US" dirty="0" smtClean="0">
              <a:ea typeface="ＭＳ Ｐゴシック" charset="-128"/>
            </a:endParaRPr>
          </a:p>
        </p:txBody>
      </p:sp>
      <p:sp>
        <p:nvSpPr>
          <p:cNvPr id="57348" name="Slide Number Placeholder 3"/>
          <p:cNvSpPr>
            <a:spLocks noGrp="1"/>
          </p:cNvSpPr>
          <p:nvPr>
            <p:ph type="sldNum" sz="quarter" idx="5"/>
          </p:nvPr>
        </p:nvSpPr>
        <p:spPr>
          <a:noFill/>
        </p:spPr>
        <p:txBody>
          <a:bodyPr/>
          <a:lstStyle>
            <a:lvl1pPr defTabSz="460068" eaLnBrk="0" hangingPunct="0">
              <a:defRPr b="1">
                <a:solidFill>
                  <a:schemeClr val="tx1"/>
                </a:solidFill>
                <a:latin typeface="Arial" pitchFamily="34" charset="0"/>
                <a:ea typeface="ＭＳ Ｐゴシック" pitchFamily="34" charset="-128"/>
              </a:defRPr>
            </a:lvl1pPr>
            <a:lvl2pPr marL="734852" indent="-282635" defTabSz="460068" eaLnBrk="0" hangingPunct="0">
              <a:defRPr b="1">
                <a:solidFill>
                  <a:schemeClr val="tx1"/>
                </a:solidFill>
                <a:latin typeface="Arial" pitchFamily="34" charset="0"/>
                <a:ea typeface="ＭＳ Ｐゴシック" pitchFamily="34" charset="-128"/>
              </a:defRPr>
            </a:lvl2pPr>
            <a:lvl3pPr marL="1130541" indent="-226108" defTabSz="460068" eaLnBrk="0" hangingPunct="0">
              <a:defRPr b="1">
                <a:solidFill>
                  <a:schemeClr val="tx1"/>
                </a:solidFill>
                <a:latin typeface="Arial" pitchFamily="34" charset="0"/>
                <a:ea typeface="ＭＳ Ｐゴシック" pitchFamily="34" charset="-128"/>
              </a:defRPr>
            </a:lvl3pPr>
            <a:lvl4pPr marL="1582758" indent="-226108" defTabSz="460068" eaLnBrk="0" hangingPunct="0">
              <a:defRPr b="1">
                <a:solidFill>
                  <a:schemeClr val="tx1"/>
                </a:solidFill>
                <a:latin typeface="Arial" pitchFamily="34" charset="0"/>
                <a:ea typeface="ＭＳ Ｐゴシック" pitchFamily="34" charset="-128"/>
              </a:defRPr>
            </a:lvl4pPr>
            <a:lvl5pPr marL="2034974" indent="-226108" defTabSz="460068" eaLnBrk="0" hangingPunct="0">
              <a:defRPr b="1">
                <a:solidFill>
                  <a:schemeClr val="tx1"/>
                </a:solidFill>
                <a:latin typeface="Arial" pitchFamily="34" charset="0"/>
                <a:ea typeface="ＭＳ Ｐゴシック" pitchFamily="34" charset="-128"/>
              </a:defRPr>
            </a:lvl5pPr>
            <a:lvl6pPr marL="2487191" indent="-226108" defTabSz="460068"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39407" indent="-226108" defTabSz="460068"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391624" indent="-226108" defTabSz="460068"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43840" indent="-226108" defTabSz="460068"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eaLnBrk="1" hangingPunct="1"/>
            <a:fld id="{CC8C99D0-9D9F-45FB-973A-6FEC55B47BDF}" type="slidenum">
              <a:rPr lang="en-US" b="0">
                <a:solidFill>
                  <a:prstClr val="black"/>
                </a:solidFill>
                <a:latin typeface="Calisto MT" pitchFamily="18" charset="0"/>
              </a:rPr>
              <a:pPr eaLnBrk="1" hangingPunct="1"/>
              <a:t>3</a:t>
            </a:fld>
            <a:endParaRPr lang="en-US" b="0">
              <a:solidFill>
                <a:prstClr val="black"/>
              </a:solidFill>
              <a:latin typeface="Calisto MT"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Vegetated channels that provide treatment and retention as they move </a:t>
            </a:r>
            <a:r>
              <a:rPr lang="en-US" dirty="0" err="1" smtClean="0"/>
              <a:t>stormwater</a:t>
            </a:r>
            <a:r>
              <a:rPr lang="en-US" baseline="0" dirty="0" smtClean="0"/>
              <a:t> from one place to another.  Their design makes them ideal for linear applications such as….</a:t>
            </a:r>
          </a:p>
          <a:p>
            <a:r>
              <a:rPr lang="en-US" baseline="0" dirty="0" smtClean="0"/>
              <a:t>Involve the use of engineered soil mixes and often have an </a:t>
            </a:r>
            <a:r>
              <a:rPr lang="en-US" baseline="0" dirty="0" err="1" smtClean="0"/>
              <a:t>underdrain</a:t>
            </a:r>
            <a:endParaRPr lang="en-US" dirty="0"/>
          </a:p>
        </p:txBody>
      </p:sp>
      <p:sp>
        <p:nvSpPr>
          <p:cNvPr id="4" name="Slide Number Placeholder 3"/>
          <p:cNvSpPr>
            <a:spLocks noGrp="1"/>
          </p:cNvSpPr>
          <p:nvPr>
            <p:ph type="sldNum" sz="quarter" idx="10"/>
          </p:nvPr>
        </p:nvSpPr>
        <p:spPr/>
        <p:txBody>
          <a:bodyPr/>
          <a:lstStyle/>
          <a:p>
            <a:fld id="{79578E0C-744B-CB4A-B4BC-7B946863957F}"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Rainwater</a:t>
            </a:r>
            <a:r>
              <a:rPr lang="en-US" baseline="0" dirty="0" smtClean="0"/>
              <a:t> harvesting systems collect and store rainfall for later use.  Opportunity to collect a great deal of water for reuse.  For every 1000 SF of roof footprint, In a 1” rain, over 600 gallons of water can be captured.  Cisterns are also often the first step in a treatment train of green infrastructure systems.</a:t>
            </a:r>
          </a:p>
          <a:p>
            <a:endParaRPr lang="en-US" baseline="0" dirty="0" smtClean="0"/>
          </a:p>
          <a:p>
            <a:r>
              <a:rPr lang="en-US" baseline="0" dirty="0" err="1" smtClean="0"/>
              <a:t>Stormwater</a:t>
            </a:r>
            <a:r>
              <a:rPr lang="en-US" baseline="0" dirty="0" smtClean="0"/>
              <a:t> drainage wells are a concept that have been around for a long time.  They are under ground water storage tanks that receive water from  pre-treatment systems and other </a:t>
            </a:r>
            <a:r>
              <a:rPr lang="en-US" baseline="0" dirty="0" err="1" smtClean="0"/>
              <a:t>conveyences</a:t>
            </a:r>
            <a:r>
              <a:rPr lang="en-US" baseline="0" dirty="0" smtClean="0"/>
              <a:t> and allow it to slowly infiltrate back in the surrounding soils through perforations in the the tanks which can be set at varying heights dependent on the situations of the surround soils.</a:t>
            </a:r>
            <a:endParaRPr lang="en-US" dirty="0"/>
          </a:p>
        </p:txBody>
      </p:sp>
      <p:sp>
        <p:nvSpPr>
          <p:cNvPr id="4" name="Slide Number Placeholder 3"/>
          <p:cNvSpPr>
            <a:spLocks noGrp="1"/>
          </p:cNvSpPr>
          <p:nvPr>
            <p:ph type="sldNum" sz="quarter" idx="10"/>
          </p:nvPr>
        </p:nvSpPr>
        <p:spPr/>
        <p:txBody>
          <a:bodyPr/>
          <a:lstStyle/>
          <a:p>
            <a:fld id="{79578E0C-744B-CB4A-B4BC-7B946863957F}" type="slidenum">
              <a:rPr lang="en-US" smtClean="0"/>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CNT</a:t>
            </a:r>
            <a:r>
              <a:rPr lang="en-US" baseline="0" dirty="0" smtClean="0"/>
              <a:t> VALUATION TOOL</a:t>
            </a:r>
            <a:endParaRPr lang="en-US" dirty="0"/>
          </a:p>
        </p:txBody>
      </p:sp>
      <p:sp>
        <p:nvSpPr>
          <p:cNvPr id="4" name="Slide Number Placeholder 3"/>
          <p:cNvSpPr>
            <a:spLocks noGrp="1"/>
          </p:cNvSpPr>
          <p:nvPr>
            <p:ph type="sldNum" sz="quarter" idx="10"/>
          </p:nvPr>
        </p:nvSpPr>
        <p:spPr/>
        <p:txBody>
          <a:bodyPr/>
          <a:lstStyle/>
          <a:p>
            <a:fld id="{6C5AA1D6-3E80-48EA-AEB1-5252A8E873A5}" type="slidenum">
              <a:rPr lang="en-US" smtClean="0"/>
              <a:t>21</a:t>
            </a:fld>
            <a:endParaRPr lang="en-US"/>
          </a:p>
        </p:txBody>
      </p:sp>
    </p:spTree>
    <p:extLst>
      <p:ext uri="{BB962C8B-B14F-4D97-AF65-F5344CB8AC3E}">
        <p14:creationId xmlns:p14="http://schemas.microsoft.com/office/powerpoint/2010/main" val="1535155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3FCFF5-F14A-4A2D-895C-082B4D179B5A}"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11293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3FCFF5-F14A-4A2D-895C-082B4D179B5A}"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225386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3FCFF5-F14A-4A2D-895C-082B4D179B5A}"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1594636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16131599-BBBB-4307-9DE1-724953B26410}" type="slidenum">
              <a:rPr lang="en-US"/>
              <a:pPr/>
              <a:t>‹#›</a:t>
            </a:fld>
            <a:endParaRPr lang="en-US"/>
          </a:p>
        </p:txBody>
      </p:sp>
    </p:spTree>
    <p:extLst>
      <p:ext uri="{BB962C8B-B14F-4D97-AF65-F5344CB8AC3E}">
        <p14:creationId xmlns:p14="http://schemas.microsoft.com/office/powerpoint/2010/main" val="1408201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3FCFF5-F14A-4A2D-895C-082B4D179B5A}"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3037062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3FCFF5-F14A-4A2D-895C-082B4D179B5A}"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98173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3FCFF5-F14A-4A2D-895C-082B4D179B5A}"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3878858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3FCFF5-F14A-4A2D-895C-082B4D179B5A}" type="datetimeFigureOut">
              <a:rPr lang="en-US" smtClean="0"/>
              <a:t>7/20/2016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1077568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3FCFF5-F14A-4A2D-895C-082B4D179B5A}" type="datetimeFigureOut">
              <a:rPr lang="en-US" smtClean="0"/>
              <a:t>7/20/2016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365922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3FCFF5-F14A-4A2D-895C-082B4D179B5A}" type="datetimeFigureOut">
              <a:rPr lang="en-US" smtClean="0"/>
              <a:t>7/20/2016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324382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3FCFF5-F14A-4A2D-895C-082B4D179B5A}"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28326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3FCFF5-F14A-4A2D-895C-082B4D179B5A}"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C281C-187B-4E1E-8D6B-8D25DB788557}" type="slidenum">
              <a:rPr lang="en-US" smtClean="0"/>
              <a:t>‹#›</a:t>
            </a:fld>
            <a:endParaRPr lang="en-US"/>
          </a:p>
        </p:txBody>
      </p:sp>
    </p:spTree>
    <p:extLst>
      <p:ext uri="{BB962C8B-B14F-4D97-AF65-F5344CB8AC3E}">
        <p14:creationId xmlns:p14="http://schemas.microsoft.com/office/powerpoint/2010/main" val="1435211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FCFF5-F14A-4A2D-895C-082B4D179B5A}" type="datetimeFigureOut">
              <a:rPr lang="en-US" smtClean="0"/>
              <a:t>7/20/2016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C281C-187B-4E1E-8D6B-8D25DB788557}" type="slidenum">
              <a:rPr lang="en-US" smtClean="0"/>
              <a:t>‹#›</a:t>
            </a:fld>
            <a:endParaRPr lang="en-US"/>
          </a:p>
        </p:txBody>
      </p:sp>
    </p:spTree>
    <p:extLst>
      <p:ext uri="{BB962C8B-B14F-4D97-AF65-F5344CB8AC3E}">
        <p14:creationId xmlns:p14="http://schemas.microsoft.com/office/powerpoint/2010/main" val="2152785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hyperlink" Target="http://hydroston.com.au/design/" TargetMode="Externa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15.pd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467600" cy="1066800"/>
          </a:xfrm>
        </p:spPr>
        <p:txBody>
          <a:bodyPr>
            <a:normAutofit fontScale="90000"/>
          </a:bodyPr>
          <a:lstStyle/>
          <a:p>
            <a:r>
              <a:rPr lang="en-US" dirty="0" smtClean="0"/>
              <a:t>Green Stormwater Infrastructure</a:t>
            </a:r>
            <a:endParaRPr lang="en-US" dirty="0"/>
          </a:p>
        </p:txBody>
      </p:sp>
      <p:pic>
        <p:nvPicPr>
          <p:cNvPr id="5" name="Picture 8" descr="greenbig07270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71236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New AR Logo_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65625"/>
          <a:stretch>
            <a:fillRect/>
          </a:stretch>
        </p:blipFill>
        <p:spPr bwMode="auto">
          <a:xfrm>
            <a:off x="228600" y="320675"/>
            <a:ext cx="1066800" cy="81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760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Strips</a:t>
            </a:r>
            <a:endParaRPr lang="en-US" dirty="0"/>
          </a:p>
        </p:txBody>
      </p:sp>
      <p:sp>
        <p:nvSpPr>
          <p:cNvPr id="3" name="Content Placeholder 2"/>
          <p:cNvSpPr>
            <a:spLocks noGrp="1"/>
          </p:cNvSpPr>
          <p:nvPr>
            <p:ph sz="quarter" idx="4294967295"/>
          </p:nvPr>
        </p:nvSpPr>
        <p:spPr>
          <a:xfrm>
            <a:off x="304800" y="1905000"/>
            <a:ext cx="3822192" cy="3447288"/>
          </a:xfrm>
          <a:prstGeom prst="rect">
            <a:avLst/>
          </a:prstGeom>
        </p:spPr>
        <p:txBody>
          <a:bodyPr/>
          <a:lstStyle/>
          <a:p>
            <a:r>
              <a:rPr lang="en-US" sz="2800" dirty="0" smtClean="0"/>
              <a:t>Vegetative </a:t>
            </a:r>
            <a:r>
              <a:rPr lang="en-US" sz="2800" dirty="0" smtClean="0"/>
              <a:t>filtering </a:t>
            </a:r>
            <a:endParaRPr lang="en-US" sz="2800" dirty="0" smtClean="0"/>
          </a:p>
          <a:p>
            <a:r>
              <a:rPr lang="en-US" sz="2800" dirty="0" smtClean="0"/>
              <a:t>Prevents sediment and other materials from clogging other BMP’s</a:t>
            </a:r>
          </a:p>
          <a:p>
            <a:r>
              <a:rPr lang="en-US" sz="2800" dirty="0" smtClean="0"/>
              <a:t>Slope at 2-5 %</a:t>
            </a:r>
          </a:p>
          <a:p>
            <a:r>
              <a:rPr lang="en-US" sz="2800" dirty="0" smtClean="0"/>
              <a:t>Limit flow length to 100 </a:t>
            </a:r>
            <a:r>
              <a:rPr lang="en-US" sz="2800" dirty="0" err="1" smtClean="0"/>
              <a:t>ft</a:t>
            </a:r>
            <a:r>
              <a:rPr lang="en-US" sz="2800" dirty="0" smtClean="0"/>
              <a:t> or less (to prevent channeling)</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286000"/>
            <a:ext cx="4552950"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260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328" y="1600200"/>
            <a:ext cx="3107872" cy="4781342"/>
          </a:xfrm>
          <a:prstGeom prst="rect">
            <a:avLst/>
          </a:prstGeom>
        </p:spPr>
      </p:pic>
      <p:sp>
        <p:nvSpPr>
          <p:cNvPr id="2" name="Title 1"/>
          <p:cNvSpPr>
            <a:spLocks noGrp="1"/>
          </p:cNvSpPr>
          <p:nvPr>
            <p:ph type="title"/>
          </p:nvPr>
        </p:nvSpPr>
        <p:spPr/>
        <p:txBody>
          <a:bodyPr/>
          <a:lstStyle/>
          <a:p>
            <a:r>
              <a:rPr lang="en-US" dirty="0" smtClean="0"/>
              <a:t>Permeable Paving</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857" y="1676400"/>
            <a:ext cx="2786743" cy="4659800"/>
          </a:xfrm>
          <a:prstGeom prst="rect">
            <a:avLst/>
          </a:prstGeom>
        </p:spPr>
      </p:pic>
      <p:pic>
        <p:nvPicPr>
          <p:cNvPr id="4098" name="Picture 2" descr="F:\Conservation\CLEAN WATER PROGRAM\Images\Green Infrastructure Practices\Porous Pavement\pavers South 6th Street 016 Sean Foltz WI.JPG"/>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828800"/>
            <a:ext cx="5264151" cy="394811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quarter" idx="4294967295"/>
          </p:nvPr>
        </p:nvPicPr>
        <p:blipFill>
          <a:blip r:embed="rId5" cstate="print">
            <a:extLst>
              <a:ext uri="{28A0092B-C50C-407E-A947-70E740481C1C}">
                <a14:useLocalDpi xmlns:a14="http://schemas.microsoft.com/office/drawing/2010/main" val="0"/>
              </a:ext>
            </a:extLst>
          </a:blip>
          <a:stretch>
            <a:fillRect/>
          </a:stretch>
        </p:blipFill>
        <p:spPr>
          <a:xfrm>
            <a:off x="1889445" y="2209800"/>
            <a:ext cx="5441310" cy="3254116"/>
          </a:xfrm>
          <a:prstGeom prst="rect">
            <a:avLst/>
          </a:prstGeom>
        </p:spPr>
      </p:pic>
    </p:spTree>
    <p:extLst>
      <p:ext uri="{BB962C8B-B14F-4D97-AF65-F5344CB8AC3E}">
        <p14:creationId xmlns:p14="http://schemas.microsoft.com/office/powerpoint/2010/main" val="32627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Permeable Paving</a:t>
            </a:r>
            <a:endParaRPr lang="en-US" dirty="0"/>
          </a:p>
        </p:txBody>
      </p:sp>
      <p:sp>
        <p:nvSpPr>
          <p:cNvPr id="7" name="Content Placeholder 6"/>
          <p:cNvSpPr>
            <a:spLocks noGrp="1"/>
          </p:cNvSpPr>
          <p:nvPr>
            <p:ph sz="quarter" idx="4294967295"/>
          </p:nvPr>
        </p:nvSpPr>
        <p:spPr>
          <a:xfrm>
            <a:off x="457200" y="2438400"/>
            <a:ext cx="3822192" cy="3447288"/>
          </a:xfrm>
          <a:prstGeom prst="rect">
            <a:avLst/>
          </a:prstGeom>
        </p:spPr>
        <p:txBody>
          <a:bodyPr>
            <a:normAutofit fontScale="77500" lnSpcReduction="20000"/>
          </a:bodyPr>
          <a:lstStyle/>
          <a:p>
            <a:r>
              <a:rPr lang="en-US" dirty="0" smtClean="0"/>
              <a:t>Parking areas, low speed traffic, pedestrian areas.</a:t>
            </a:r>
          </a:p>
          <a:p>
            <a:r>
              <a:rPr lang="en-US" dirty="0" smtClean="0"/>
              <a:t>Great for cold environments</a:t>
            </a:r>
          </a:p>
          <a:p>
            <a:r>
              <a:rPr lang="en-US" dirty="0" smtClean="0"/>
              <a:t>Aggregate </a:t>
            </a:r>
            <a:r>
              <a:rPr lang="en-US" dirty="0" err="1" smtClean="0"/>
              <a:t>subbase</a:t>
            </a:r>
            <a:r>
              <a:rPr lang="en-US" dirty="0" smtClean="0"/>
              <a:t> typically 1 or more feet deep.</a:t>
            </a:r>
          </a:p>
          <a:p>
            <a:r>
              <a:rPr lang="en-US" dirty="0" smtClean="0"/>
              <a:t>Some filtration properties too</a:t>
            </a:r>
            <a:endParaRPr lang="en-US" dirty="0"/>
          </a:p>
        </p:txBody>
      </p:sp>
      <p:pic>
        <p:nvPicPr>
          <p:cNvPr id="5" name="Content Placeholder 7" descr="design-2.jpg"/>
          <p:cNvPicPr>
            <a:picLocks noGrp="1" noChangeAspect="1"/>
          </p:cNvPicPr>
          <p:nvPr>
            <p:ph sz="quarter" idx="2"/>
          </p:nvPr>
        </p:nvPicPr>
        <p:blipFill>
          <a:blip r:embed="rId2"/>
          <a:srcRect t="-15442" b="-15442"/>
          <a:stretch>
            <a:fillRect/>
          </a:stretch>
        </p:blipFill>
        <p:spPr>
          <a:xfrm>
            <a:off x="4343400" y="1295400"/>
            <a:ext cx="4621140" cy="5178801"/>
          </a:xfrm>
        </p:spPr>
      </p:pic>
      <p:sp>
        <p:nvSpPr>
          <p:cNvPr id="6" name="TextBox 5"/>
          <p:cNvSpPr txBox="1"/>
          <p:nvPr/>
        </p:nvSpPr>
        <p:spPr>
          <a:xfrm>
            <a:off x="6471138" y="6317937"/>
            <a:ext cx="2485217" cy="261610"/>
          </a:xfrm>
          <a:prstGeom prst="rect">
            <a:avLst/>
          </a:prstGeom>
          <a:noFill/>
        </p:spPr>
        <p:txBody>
          <a:bodyPr wrap="square" rtlCol="0">
            <a:spAutoFit/>
          </a:bodyPr>
          <a:lstStyle/>
          <a:p>
            <a:r>
              <a:rPr lang="en-US" sz="1100" b="1" dirty="0" smtClean="0">
                <a:latin typeface="Helvetica Light"/>
                <a:cs typeface="Helvetica Light"/>
              </a:rPr>
              <a:t>(</a:t>
            </a:r>
            <a:r>
              <a:rPr lang="en-US" sz="1100" b="1" dirty="0" smtClean="0">
                <a:latin typeface="Helvetica Light"/>
                <a:cs typeface="Helvetica Light"/>
                <a:hlinkClick r:id="rId3"/>
              </a:rPr>
              <a:t>http://hydroston.com.au/design/</a:t>
            </a:r>
            <a:r>
              <a:rPr lang="en-US" sz="1100" b="1" dirty="0" smtClean="0">
                <a:latin typeface="Helvetica Light"/>
                <a:cs typeface="Helvetica Light"/>
              </a:rPr>
              <a:t>)</a:t>
            </a:r>
            <a:endParaRPr lang="en-US" sz="1100" dirty="0"/>
          </a:p>
        </p:txBody>
      </p:sp>
    </p:spTree>
    <p:extLst>
      <p:ext uri="{BB962C8B-B14F-4D97-AF65-F5344CB8AC3E}">
        <p14:creationId xmlns:p14="http://schemas.microsoft.com/office/powerpoint/2010/main" val="1986266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Boxes &amp; Street Trees</a:t>
            </a:r>
            <a:endParaRPr lang="en-US" dirty="0"/>
          </a:p>
        </p:txBody>
      </p:sp>
      <p:sp>
        <p:nvSpPr>
          <p:cNvPr id="3" name="Content Placeholder 2"/>
          <p:cNvSpPr>
            <a:spLocks noGrp="1"/>
          </p:cNvSpPr>
          <p:nvPr>
            <p:ph sz="quarter" idx="4294967295"/>
          </p:nvPr>
        </p:nvSpPr>
        <p:spPr>
          <a:xfrm>
            <a:off x="304800" y="2729674"/>
            <a:ext cx="3822192" cy="3447288"/>
          </a:xfrm>
          <a:prstGeom prst="rect">
            <a:avLst/>
          </a:prstGeom>
        </p:spPr>
        <p:txBody>
          <a:bodyPr>
            <a:normAutofit fontScale="77500" lnSpcReduction="20000"/>
          </a:bodyPr>
          <a:lstStyle/>
          <a:p>
            <a:r>
              <a:rPr lang="en-US" dirty="0" smtClean="0"/>
              <a:t>Used to filter water before entry into system.</a:t>
            </a:r>
          </a:p>
          <a:p>
            <a:r>
              <a:rPr lang="en-US" dirty="0" smtClean="0"/>
              <a:t>Usually ¼ acre drainage area (6x6 box)</a:t>
            </a:r>
          </a:p>
          <a:p>
            <a:r>
              <a:rPr lang="en-US" dirty="0" smtClean="0"/>
              <a:t>Good retrofit options</a:t>
            </a:r>
          </a:p>
          <a:p>
            <a:r>
              <a:rPr lang="en-US" dirty="0" smtClean="0"/>
              <a:t>Mature trees are exceptional at capture and infiltration.</a:t>
            </a:r>
          </a:p>
          <a:p>
            <a:pPr marL="0" indent="0">
              <a:buNone/>
            </a:pPr>
            <a:r>
              <a:rPr lang="en-US" dirty="0" smtClean="0"/>
              <a:t>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743200"/>
            <a:ext cx="4426055"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834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Infiltration Trench</a:t>
            </a:r>
            <a:endParaRPr lang="en-US" dirty="0"/>
          </a:p>
        </p:txBody>
      </p:sp>
      <p:sp>
        <p:nvSpPr>
          <p:cNvPr id="3" name="Content Placeholder 2"/>
          <p:cNvSpPr>
            <a:spLocks noGrp="1"/>
          </p:cNvSpPr>
          <p:nvPr>
            <p:ph sz="quarter" idx="4294967295"/>
          </p:nvPr>
        </p:nvSpPr>
        <p:spPr>
          <a:xfrm>
            <a:off x="381000" y="2286000"/>
            <a:ext cx="3822192" cy="3447288"/>
          </a:xfrm>
          <a:prstGeom prst="rect">
            <a:avLst/>
          </a:prstGeom>
        </p:spPr>
        <p:txBody>
          <a:bodyPr/>
          <a:lstStyle/>
          <a:p>
            <a:r>
              <a:rPr lang="en-US" sz="2800" dirty="0" smtClean="0"/>
              <a:t>Popular for transportation rights of way</a:t>
            </a:r>
          </a:p>
          <a:p>
            <a:r>
              <a:rPr lang="en-US" sz="2800" dirty="0" smtClean="0"/>
              <a:t>Drainage area 2 acres or less with 5% slope</a:t>
            </a:r>
          </a:p>
          <a:p>
            <a:r>
              <a:rPr lang="en-US" sz="2800" dirty="0" smtClean="0"/>
              <a:t>Larger aggregate </a:t>
            </a:r>
            <a:r>
              <a:rPr lang="en-US" sz="2800" dirty="0" err="1" smtClean="0"/>
              <a:t>subbase</a:t>
            </a:r>
            <a:r>
              <a:rPr lang="en-US" sz="2800" dirty="0" smtClean="0"/>
              <a:t> typically used.</a:t>
            </a:r>
            <a:endParaRPr 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514600"/>
            <a:ext cx="4476750"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523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Stormwater Wetlands</a:t>
            </a:r>
            <a:endParaRPr lang="en-US" dirty="0"/>
          </a:p>
        </p:txBody>
      </p:sp>
      <p:sp>
        <p:nvSpPr>
          <p:cNvPr id="3" name="Content Placeholder 2"/>
          <p:cNvSpPr>
            <a:spLocks noGrp="1"/>
          </p:cNvSpPr>
          <p:nvPr>
            <p:ph sz="quarter" idx="4294967295"/>
          </p:nvPr>
        </p:nvSpPr>
        <p:spPr>
          <a:xfrm>
            <a:off x="304800" y="1828800"/>
            <a:ext cx="3822192" cy="3447288"/>
          </a:xfrm>
          <a:prstGeom prst="rect">
            <a:avLst/>
          </a:prstGeom>
        </p:spPr>
        <p:txBody>
          <a:bodyPr/>
          <a:lstStyle/>
          <a:p>
            <a:r>
              <a:rPr lang="en-US" dirty="0" smtClean="0"/>
              <a:t>Optimal for nutrient removal</a:t>
            </a:r>
          </a:p>
          <a:p>
            <a:r>
              <a:rPr lang="en-US" dirty="0" smtClean="0"/>
              <a:t>Attenuates flow</a:t>
            </a:r>
          </a:p>
          <a:p>
            <a:r>
              <a:rPr lang="en-US" dirty="0" smtClean="0"/>
              <a:t>Drainage area of 5-10 acres</a:t>
            </a:r>
          </a:p>
          <a:p>
            <a:r>
              <a:rPr lang="en-US" dirty="0" smtClean="0"/>
              <a:t>Siting should avoid conditions for stagnant water.</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743200"/>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1718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Combinations</a:t>
            </a:r>
            <a:br>
              <a:rPr lang="en-US" dirty="0" smtClean="0"/>
            </a:br>
            <a:r>
              <a:rPr lang="en-US" sz="3100" dirty="0" smtClean="0"/>
              <a:t>Green Streets, etc.</a:t>
            </a:r>
            <a:endParaRPr lang="en-US" sz="3100" dirty="0"/>
          </a:p>
        </p:txBody>
      </p:sp>
      <p:sp>
        <p:nvSpPr>
          <p:cNvPr id="3" name="Content Placeholder 2"/>
          <p:cNvSpPr>
            <a:spLocks noGrp="1"/>
          </p:cNvSpPr>
          <p:nvPr>
            <p:ph sz="quarter" idx="4294967295"/>
          </p:nvPr>
        </p:nvSpPr>
        <p:spPr>
          <a:xfrm>
            <a:off x="228600" y="1600200"/>
            <a:ext cx="3822192" cy="3447288"/>
          </a:xfrm>
          <a:prstGeom prst="rect">
            <a:avLst/>
          </a:prstGeom>
        </p:spPr>
        <p:txBody>
          <a:bodyPr/>
          <a:lstStyle/>
          <a:p>
            <a:r>
              <a:rPr lang="en-US" sz="2800" dirty="0" smtClean="0"/>
              <a:t>Using multiple BMP’s in circuit.</a:t>
            </a:r>
          </a:p>
          <a:p>
            <a:r>
              <a:rPr lang="en-US" sz="2800" dirty="0" smtClean="0"/>
              <a:t>Adds aesthetics while increasing drainage area</a:t>
            </a:r>
          </a:p>
          <a:p>
            <a:r>
              <a:rPr lang="en-US" sz="2800" dirty="0" smtClean="0"/>
              <a:t>Cost effect with street renovations.</a:t>
            </a:r>
          </a:p>
          <a:p>
            <a:r>
              <a:rPr lang="en-US" sz="2800" dirty="0" smtClean="0"/>
              <a:t>Can be used for traffic calming.</a:t>
            </a:r>
            <a:endParaRPr lang="en-US" sz="2800" dirty="0"/>
          </a:p>
        </p:txBody>
      </p:sp>
      <p:pic>
        <p:nvPicPr>
          <p:cNvPr id="3074" name="Picture 2" descr="F:\Conservation\CLEAN WATER PROGRAM\Images\Green Infrastructure Practices\Green Streets\Portland green street Credit Portland Bureau of env services.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2438400"/>
            <a:ext cx="4632326" cy="347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235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2" name="Picture 8" descr="100_8643"/>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6350"/>
            <a:ext cx="9144000" cy="685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3" name="Picture 9" descr="rainingcatsand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9220200" cy="6904038"/>
          </a:xfrm>
          <a:prstGeom prst="rect">
            <a:avLst/>
          </a:prstGeom>
          <a:noFill/>
          <a:extLst>
            <a:ext uri="{909E8E84-426E-40DD-AFC4-6F175D3DCCD1}">
              <a14:hiddenFill xmlns:a14="http://schemas.microsoft.com/office/drawing/2010/main">
                <a:solidFill>
                  <a:srgbClr val="FFFFFF"/>
                </a:solidFill>
              </a14:hiddenFill>
            </a:ext>
          </a:extLst>
        </p:spPr>
      </p:pic>
      <p:sp>
        <p:nvSpPr>
          <p:cNvPr id="47110" name="Text Box 6"/>
          <p:cNvSpPr txBox="1">
            <a:spLocks noChangeArrowheads="1"/>
          </p:cNvSpPr>
          <p:nvPr/>
        </p:nvSpPr>
        <p:spPr bwMode="auto">
          <a:xfrm>
            <a:off x="5029200" y="5791200"/>
            <a:ext cx="4114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800" b="1"/>
              <a:t>Green Roofs</a:t>
            </a:r>
          </a:p>
        </p:txBody>
      </p:sp>
    </p:spTree>
    <p:extLst>
      <p:ext uri="{BB962C8B-B14F-4D97-AF65-F5344CB8AC3E}">
        <p14:creationId xmlns:p14="http://schemas.microsoft.com/office/powerpoint/2010/main" val="878977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13"/>
                                        </p:tgtEl>
                                        <p:attrNameLst>
                                          <p:attrName>style.visibility</p:attrName>
                                        </p:attrNameLst>
                                      </p:cBhvr>
                                      <p:to>
                                        <p:strVal val="visible"/>
                                      </p:to>
                                    </p:set>
                                    <p:animEffect transition="in" filter="dissolve">
                                      <p:cBhvr>
                                        <p:cTn id="7" dur="500"/>
                                        <p:tgtEl>
                                          <p:spTgt spid="47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Roofs</a:t>
            </a:r>
            <a:endParaRPr lang="en-US" dirty="0"/>
          </a:p>
        </p:txBody>
      </p:sp>
      <p:sp>
        <p:nvSpPr>
          <p:cNvPr id="3" name="Content Placeholder 2"/>
          <p:cNvSpPr>
            <a:spLocks noGrp="1"/>
          </p:cNvSpPr>
          <p:nvPr>
            <p:ph sz="quarter" idx="4294967295"/>
          </p:nvPr>
        </p:nvSpPr>
        <p:spPr>
          <a:xfrm>
            <a:off x="228600" y="1981200"/>
            <a:ext cx="3822192" cy="3447288"/>
          </a:xfrm>
          <a:prstGeom prst="rect">
            <a:avLst/>
          </a:prstGeom>
        </p:spPr>
        <p:txBody>
          <a:bodyPr/>
          <a:lstStyle/>
          <a:p>
            <a:r>
              <a:rPr lang="en-US" sz="2800" dirty="0" smtClean="0"/>
              <a:t>Variety of different products</a:t>
            </a:r>
          </a:p>
          <a:p>
            <a:r>
              <a:rPr lang="en-US" sz="2800" dirty="0" smtClean="0"/>
              <a:t>Intensive vs. Extensive</a:t>
            </a:r>
          </a:p>
          <a:p>
            <a:r>
              <a:rPr lang="en-US" sz="2800" dirty="0" smtClean="0"/>
              <a:t>Energy saving benefits &amp; roof life extension.</a:t>
            </a:r>
          </a:p>
          <a:p>
            <a:r>
              <a:rPr lang="en-US" sz="2800" dirty="0" smtClean="0"/>
              <a:t>Costs are coming down.</a:t>
            </a:r>
          </a:p>
          <a:p>
            <a:r>
              <a:rPr lang="en-US" sz="2800" dirty="0" smtClean="0"/>
              <a:t>Generally same weight as roof ballast.</a:t>
            </a:r>
            <a:endParaRPr lang="en-US" sz="2800" dirty="0"/>
          </a:p>
        </p:txBody>
      </p:sp>
      <p:pic>
        <p:nvPicPr>
          <p:cNvPr id="5" name="Picture 2" descr="F:\Conservation\CLEAN WATER PROGRAM\Images\Green Infrastructure Practices\Green Roofs\Energy Exchange milwaukee.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4572000" y="2819400"/>
            <a:ext cx="4396903" cy="291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6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80646"/>
            <a:ext cx="7611034" cy="773723"/>
          </a:xfrm>
        </p:spPr>
        <p:txBody>
          <a:bodyPr>
            <a:normAutofit fontScale="90000"/>
          </a:bodyPr>
          <a:lstStyle/>
          <a:p>
            <a:pPr algn="l"/>
            <a:r>
              <a:rPr lang="en-US" sz="2800" dirty="0" smtClean="0">
                <a:latin typeface="Helvetica"/>
                <a:cs typeface="Helvetica"/>
              </a:rPr>
              <a:t>Other e</a:t>
            </a:r>
            <a:r>
              <a:rPr lang="en-US" sz="2800" dirty="0" smtClean="0">
                <a:latin typeface="Helvetica"/>
                <a:cs typeface="Helvetica"/>
              </a:rPr>
              <a:t>xamples </a:t>
            </a:r>
            <a:r>
              <a:rPr lang="en-US" sz="2800" dirty="0" smtClean="0">
                <a:latin typeface="Helvetica"/>
                <a:cs typeface="Helvetica"/>
              </a:rPr>
              <a:t>of </a:t>
            </a:r>
            <a:r>
              <a:rPr lang="en-US" sz="2800" dirty="0" smtClean="0">
                <a:latin typeface="Helvetica"/>
                <a:cs typeface="Helvetica"/>
              </a:rPr>
              <a:t>Green Stormwater Infrastructure</a:t>
            </a:r>
            <a:endParaRPr lang="en-US" sz="2800" dirty="0"/>
          </a:p>
        </p:txBody>
      </p:sp>
      <p:sp>
        <p:nvSpPr>
          <p:cNvPr id="6" name="Content Placeholder 5"/>
          <p:cNvSpPr>
            <a:spLocks noGrp="1"/>
          </p:cNvSpPr>
          <p:nvPr>
            <p:ph sz="quarter" idx="1"/>
          </p:nvPr>
        </p:nvSpPr>
        <p:spPr>
          <a:xfrm>
            <a:off x="533400" y="1739454"/>
            <a:ext cx="4038600" cy="4525963"/>
          </a:xfrm>
        </p:spPr>
        <p:txBody>
          <a:bodyPr>
            <a:normAutofit/>
          </a:bodyPr>
          <a:lstStyle/>
          <a:p>
            <a:r>
              <a:rPr lang="en-US" sz="1800" b="1" dirty="0">
                <a:latin typeface="Helvetica Light"/>
                <a:cs typeface="Helvetica Light"/>
              </a:rPr>
              <a:t>Stormwater Drainage Wells</a:t>
            </a:r>
          </a:p>
          <a:p>
            <a:pPr lvl="1"/>
            <a:r>
              <a:rPr lang="en-US" sz="1400" b="1" dirty="0">
                <a:latin typeface="Helvetica Light"/>
                <a:cs typeface="Helvetica Light"/>
              </a:rPr>
              <a:t>Parking Lots</a:t>
            </a:r>
          </a:p>
          <a:p>
            <a:pPr lvl="1"/>
            <a:r>
              <a:rPr lang="en-US" sz="1400" b="1" dirty="0">
                <a:latin typeface="Helvetica Light"/>
                <a:cs typeface="Helvetica Light"/>
              </a:rPr>
              <a:t>Underneath a variety of paved and unpaved </a:t>
            </a:r>
            <a:r>
              <a:rPr lang="en-US" sz="1400" b="1" dirty="0" smtClean="0">
                <a:latin typeface="Helvetica Light"/>
                <a:cs typeface="Helvetica Light"/>
              </a:rPr>
              <a:t>surfaces</a:t>
            </a:r>
            <a:endParaRPr lang="en-US" sz="700" b="1" dirty="0">
              <a:latin typeface="Helvetica Light"/>
              <a:cs typeface="Helvetica Light"/>
            </a:endParaRPr>
          </a:p>
          <a:p>
            <a:endParaRPr lang="en-US" sz="1800" dirty="0">
              <a:latin typeface="Helvetica Light"/>
              <a:cs typeface="Helvetica Light"/>
            </a:endParaRPr>
          </a:p>
          <a:p>
            <a:endParaRPr lang="en-US" sz="1800" dirty="0">
              <a:latin typeface="Helvetica Light"/>
              <a:cs typeface="Helvetica Light"/>
            </a:endParaRPr>
          </a:p>
          <a:p>
            <a:pPr>
              <a:buNone/>
            </a:pPr>
            <a:endParaRPr lang="en-US" sz="1800" dirty="0">
              <a:latin typeface="Helvetica Light"/>
              <a:cs typeface="Helvetica Light"/>
            </a:endParaRPr>
          </a:p>
          <a:p>
            <a:pPr lvl="1"/>
            <a:endParaRPr lang="en-US" sz="700" b="1" dirty="0" smtClean="0">
              <a:latin typeface="Helvetica Light"/>
              <a:cs typeface="Helvetica Light"/>
            </a:endParaRPr>
          </a:p>
          <a:p>
            <a:endParaRPr lang="en-US" sz="1800" dirty="0" smtClean="0">
              <a:latin typeface="Helvetica Light"/>
              <a:cs typeface="Helvetica Light"/>
            </a:endParaRPr>
          </a:p>
          <a:p>
            <a:endParaRPr lang="en-US" sz="1800" dirty="0" smtClean="0">
              <a:latin typeface="Helvetica Light"/>
              <a:cs typeface="Helvetica Light"/>
            </a:endParaRPr>
          </a:p>
          <a:p>
            <a:pPr>
              <a:buNone/>
            </a:pPr>
            <a:endParaRPr lang="en-US" sz="1800" dirty="0">
              <a:latin typeface="Helvetica Light"/>
              <a:cs typeface="Helvetica Light"/>
            </a:endParaRPr>
          </a:p>
        </p:txBody>
      </p:sp>
      <p:grpSp>
        <p:nvGrpSpPr>
          <p:cNvPr id="11" name="Group 10"/>
          <p:cNvGrpSpPr/>
          <p:nvPr/>
        </p:nvGrpSpPr>
        <p:grpSpPr>
          <a:xfrm>
            <a:off x="5750757" y="1699878"/>
            <a:ext cx="2729306" cy="3360588"/>
            <a:chOff x="5311773" y="1699878"/>
            <a:chExt cx="2729306" cy="3360588"/>
          </a:xfrm>
        </p:grpSpPr>
        <p:pic>
          <p:nvPicPr>
            <p:cNvPr id="7" name="Picture 6" descr="NC Raleigh ARRA project KBaer 8.20.10 rain cisterns.JPG"/>
            <p:cNvPicPr>
              <a:picLocks noChangeAspect="1"/>
            </p:cNvPicPr>
            <p:nvPr/>
          </p:nvPicPr>
          <p:blipFill>
            <a:blip r:embed="rId3"/>
            <a:stretch>
              <a:fillRect/>
            </a:stretch>
          </p:blipFill>
          <p:spPr>
            <a:xfrm>
              <a:off x="5358807" y="1699878"/>
              <a:ext cx="2291895" cy="3055859"/>
            </a:xfrm>
            <a:prstGeom prst="rect">
              <a:avLst/>
            </a:prstGeom>
          </p:spPr>
        </p:pic>
        <p:sp>
          <p:nvSpPr>
            <p:cNvPr id="8" name="TextBox 7"/>
            <p:cNvSpPr txBox="1"/>
            <p:nvPr/>
          </p:nvSpPr>
          <p:spPr>
            <a:xfrm>
              <a:off x="5311773" y="4798856"/>
              <a:ext cx="2729306" cy="261610"/>
            </a:xfrm>
            <a:prstGeom prst="rect">
              <a:avLst/>
            </a:prstGeom>
            <a:noFill/>
          </p:spPr>
          <p:txBody>
            <a:bodyPr wrap="square" rtlCol="0">
              <a:spAutoFit/>
            </a:bodyPr>
            <a:lstStyle/>
            <a:p>
              <a:r>
                <a:rPr lang="en-US" sz="1100" dirty="0" smtClean="0"/>
                <a:t>Cisterns/ Raleigh, NC/ Katherine Baer</a:t>
              </a:r>
              <a:endParaRPr lang="en-US" sz="1100" dirty="0"/>
            </a:p>
          </p:txBody>
        </p:sp>
      </p:grp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85800" y="2971800"/>
            <a:ext cx="3525342" cy="2809468"/>
          </a:xfrm>
          <a:prstGeom prst="rect">
            <a:avLst/>
          </a:prstGeom>
        </p:spPr>
      </p:pic>
      <p:sp>
        <p:nvSpPr>
          <p:cNvPr id="3" name="Rectangle 2"/>
          <p:cNvSpPr/>
          <p:nvPr/>
        </p:nvSpPr>
        <p:spPr>
          <a:xfrm>
            <a:off x="694218" y="6112825"/>
            <a:ext cx="3516924" cy="253916"/>
          </a:xfrm>
          <a:prstGeom prst="rect">
            <a:avLst/>
          </a:prstGeom>
        </p:spPr>
        <p:txBody>
          <a:bodyPr wrap="square">
            <a:spAutoFit/>
          </a:bodyPr>
          <a:lstStyle/>
          <a:p>
            <a:r>
              <a:rPr lang="en-US" sz="1050" dirty="0"/>
              <a:t>City of Philadelphia/ Green Streets Design Manual, p36</a:t>
            </a:r>
          </a:p>
        </p:txBody>
      </p:sp>
      <p:sp>
        <p:nvSpPr>
          <p:cNvPr id="10" name="Content Placeholder 5"/>
          <p:cNvSpPr>
            <a:spLocks noGrp="1"/>
          </p:cNvSpPr>
          <p:nvPr>
            <p:ph sz="quarter" idx="1"/>
          </p:nvPr>
        </p:nvSpPr>
        <p:spPr>
          <a:xfrm>
            <a:off x="5181600" y="5060466"/>
            <a:ext cx="4038600" cy="1284116"/>
          </a:xfrm>
        </p:spPr>
        <p:txBody>
          <a:bodyPr>
            <a:normAutofit/>
          </a:bodyPr>
          <a:lstStyle/>
          <a:p>
            <a:r>
              <a:rPr lang="en-US" sz="1800" b="1" dirty="0">
                <a:latin typeface="Helvetica Light"/>
                <a:cs typeface="Helvetica Light"/>
              </a:rPr>
              <a:t>Rainwater Harvesting</a:t>
            </a:r>
          </a:p>
          <a:p>
            <a:pPr lvl="1"/>
            <a:r>
              <a:rPr lang="en-US" sz="1400" b="1" dirty="0">
                <a:latin typeface="Helvetica Light"/>
                <a:cs typeface="Helvetica Light"/>
              </a:rPr>
              <a:t>Terminal Entrance/ Exit Area</a:t>
            </a:r>
          </a:p>
          <a:p>
            <a:pPr lvl="1"/>
            <a:r>
              <a:rPr lang="en-US" sz="1400" b="1" dirty="0">
                <a:latin typeface="Helvetica Light"/>
                <a:cs typeface="Helvetica Light"/>
              </a:rPr>
              <a:t>Flower Beds</a:t>
            </a:r>
          </a:p>
          <a:p>
            <a:pPr lvl="1"/>
            <a:r>
              <a:rPr lang="en-US" sz="1400" b="1" dirty="0">
                <a:latin typeface="Helvetica Light"/>
                <a:cs typeface="Helvetica Light"/>
              </a:rPr>
              <a:t>High Pedestrian Traffic </a:t>
            </a:r>
            <a:r>
              <a:rPr lang="en-US" sz="1400" b="1" dirty="0" smtClean="0">
                <a:latin typeface="Helvetica Light"/>
                <a:cs typeface="Helvetica Light"/>
              </a:rPr>
              <a:t>Areas</a:t>
            </a:r>
            <a:endParaRPr lang="en-US" sz="1400" b="1" dirty="0">
              <a:latin typeface="Helvetica Light"/>
              <a:cs typeface="Helvetica Light"/>
            </a:endParaRPr>
          </a:p>
        </p:txBody>
      </p:sp>
    </p:spTree>
    <p:extLst>
      <p:ext uri="{BB962C8B-B14F-4D97-AF65-F5344CB8AC3E}">
        <p14:creationId xmlns:p14="http://schemas.microsoft.com/office/powerpoint/2010/main" val="3534356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a:xfrm>
            <a:off x="1219200" y="344488"/>
            <a:ext cx="7467600" cy="1143000"/>
          </a:xfrm>
        </p:spPr>
        <p:txBody>
          <a:bodyPr>
            <a:normAutofit fontScale="90000"/>
          </a:bodyPr>
          <a:lstStyle/>
          <a:p>
            <a:r>
              <a:rPr lang="en-US" sz="4000" dirty="0" smtClean="0">
                <a:latin typeface="Arial" pitchFamily="34" charset="0"/>
                <a:ea typeface="ＭＳ Ｐゴシック" pitchFamily="34" charset="-128"/>
                <a:cs typeface="Arial" pitchFamily="34" charset="0"/>
              </a:rPr>
              <a:t>What is Stormwater</a:t>
            </a:r>
            <a:r>
              <a:rPr lang="en-US" sz="4000" dirty="0">
                <a:latin typeface="Arial" pitchFamily="34" charset="0"/>
                <a:ea typeface="ＭＳ Ｐゴシック" pitchFamily="34" charset="-128"/>
                <a:cs typeface="Arial" pitchFamily="34" charset="0"/>
              </a:rPr>
              <a:t>?</a:t>
            </a:r>
            <a:r>
              <a:rPr lang="en-US" sz="4000" dirty="0" smtClean="0">
                <a:latin typeface="Arial" pitchFamily="34" charset="0"/>
                <a:ea typeface="ＭＳ Ｐゴシック" pitchFamily="34" charset="-128"/>
                <a:cs typeface="Arial" pitchFamily="34" charset="0"/>
              </a:rPr>
              <a:t> </a:t>
            </a:r>
            <a:br>
              <a:rPr lang="en-US" sz="4000" dirty="0" smtClean="0">
                <a:latin typeface="Arial" pitchFamily="34" charset="0"/>
                <a:ea typeface="ＭＳ Ｐゴシック" pitchFamily="34" charset="-128"/>
                <a:cs typeface="Arial" pitchFamily="34" charset="0"/>
              </a:rPr>
            </a:br>
            <a:r>
              <a:rPr lang="en-US" sz="4000" dirty="0" smtClean="0">
                <a:latin typeface="Arial" pitchFamily="34" charset="0"/>
                <a:ea typeface="ＭＳ Ｐゴシック" pitchFamily="34" charset="-128"/>
                <a:cs typeface="Arial" pitchFamily="34" charset="0"/>
              </a:rPr>
              <a:t>Why does it matter?</a:t>
            </a:r>
          </a:p>
        </p:txBody>
      </p:sp>
      <p:pic>
        <p:nvPicPr>
          <p:cNvPr id="30724" name="Picture 5" descr="fig3-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43891"/>
            <a:ext cx="6172200" cy="464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ew AR Logo_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65625"/>
          <a:stretch>
            <a:fillRect/>
          </a:stretch>
        </p:blipFill>
        <p:spPr bwMode="auto">
          <a:xfrm>
            <a:off x="228600" y="320675"/>
            <a:ext cx="1066800" cy="81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977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Economics of Green Infrastructure</a:t>
            </a:r>
            <a:endParaRPr lang="en-US" dirty="0"/>
          </a:p>
        </p:txBody>
      </p:sp>
      <p:sp>
        <p:nvSpPr>
          <p:cNvPr id="3" name="Content Placeholder 2"/>
          <p:cNvSpPr>
            <a:spLocks noGrp="1"/>
          </p:cNvSpPr>
          <p:nvPr>
            <p:ph sz="quarter" idx="4294967295"/>
          </p:nvPr>
        </p:nvSpPr>
        <p:spPr>
          <a:xfrm>
            <a:off x="685800" y="1676400"/>
            <a:ext cx="3822192" cy="3447288"/>
          </a:xfrm>
          <a:prstGeom prst="rect">
            <a:avLst/>
          </a:prstGeom>
        </p:spPr>
        <p:txBody>
          <a:bodyPr/>
          <a:lstStyle/>
          <a:p>
            <a:r>
              <a:rPr lang="en-US" sz="2800" dirty="0" smtClean="0"/>
              <a:t>Generally less expensive than conventional in new development</a:t>
            </a:r>
          </a:p>
          <a:p>
            <a:r>
              <a:rPr lang="en-US" sz="2800" dirty="0" smtClean="0"/>
              <a:t>Studies have shown property value increases of up to 5%</a:t>
            </a:r>
          </a:p>
          <a:p>
            <a:r>
              <a:rPr lang="en-US" sz="2800" dirty="0" smtClean="0"/>
              <a:t>Smaller pipe diameters help in cost reduction</a:t>
            </a:r>
            <a:endParaRPr lang="en-US" sz="2800" dirty="0"/>
          </a:p>
        </p:txBody>
      </p:sp>
      <p:sp>
        <p:nvSpPr>
          <p:cNvPr id="4" name="Content Placeholder 3"/>
          <p:cNvSpPr>
            <a:spLocks noGrp="1"/>
          </p:cNvSpPr>
          <p:nvPr>
            <p:ph sz="quarter" idx="4294967295"/>
          </p:nvPr>
        </p:nvSpPr>
        <p:spPr>
          <a:xfrm>
            <a:off x="4645152" y="2679192"/>
            <a:ext cx="3822192" cy="3447288"/>
          </a:xfrm>
          <a:prstGeom prst="rect">
            <a:avLst/>
          </a:prstGeom>
        </p:spPr>
        <p:txBody>
          <a:bodyPr/>
          <a:lstStyle/>
          <a:p>
            <a:r>
              <a:rPr lang="en-US" dirty="0" smtClean="0"/>
              <a:t>Multiple additional benefits, such as aesthetics, urban heat reductions, cleaner air, etc.</a:t>
            </a:r>
            <a:endParaRPr lang="en-US" dirty="0"/>
          </a:p>
        </p:txBody>
      </p:sp>
    </p:spTree>
    <p:extLst>
      <p:ext uri="{BB962C8B-B14F-4D97-AF65-F5344CB8AC3E}">
        <p14:creationId xmlns:p14="http://schemas.microsoft.com/office/powerpoint/2010/main" val="635604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7134"/>
            <a:ext cx="9043988" cy="509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8" descr="New AR Logo_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65625"/>
          <a:stretch>
            <a:fillRect/>
          </a:stretch>
        </p:blipFill>
        <p:spPr bwMode="auto">
          <a:xfrm>
            <a:off x="228600" y="320675"/>
            <a:ext cx="1066800" cy="81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txBox="1">
            <a:spLocks/>
          </p:cNvSpPr>
          <p:nvPr/>
        </p:nvSpPr>
        <p:spPr>
          <a:xfrm>
            <a:off x="814388" y="320675"/>
            <a:ext cx="8229600" cy="1143000"/>
          </a:xfrm>
          <a:prstGeom prst="rect">
            <a:avLst/>
          </a:prstGeom>
        </p:spPr>
        <p:txBody>
          <a:bodyPr/>
          <a:lstStyle>
            <a:lvl1pPr algn="ctr" rtl="0" fontAlgn="base">
              <a:spcBef>
                <a:spcPct val="0"/>
              </a:spcBef>
              <a:spcAft>
                <a:spcPct val="0"/>
              </a:spcAft>
              <a:defRPr sz="4600" kern="1200">
                <a:solidFill>
                  <a:schemeClr val="bg1"/>
                </a:solidFill>
                <a:latin typeface="+mj-lt"/>
                <a:ea typeface="ＭＳ Ｐゴシック" pitchFamily="16" charset="-128"/>
                <a:cs typeface="+mj-cs"/>
              </a:defRPr>
            </a:lvl1pPr>
            <a:lvl2pPr algn="ctr" rtl="0" fontAlgn="base">
              <a:spcBef>
                <a:spcPct val="0"/>
              </a:spcBef>
              <a:spcAft>
                <a:spcPct val="0"/>
              </a:spcAft>
              <a:defRPr sz="4600">
                <a:solidFill>
                  <a:schemeClr val="bg1"/>
                </a:solidFill>
                <a:latin typeface="Calisto MT" pitchFamily="18" charset="0"/>
                <a:ea typeface="ＭＳ Ｐゴシック" pitchFamily="16" charset="-128"/>
              </a:defRPr>
            </a:lvl2pPr>
            <a:lvl3pPr algn="ctr" rtl="0" fontAlgn="base">
              <a:spcBef>
                <a:spcPct val="0"/>
              </a:spcBef>
              <a:spcAft>
                <a:spcPct val="0"/>
              </a:spcAft>
              <a:defRPr sz="4600">
                <a:solidFill>
                  <a:schemeClr val="bg1"/>
                </a:solidFill>
                <a:latin typeface="Calisto MT" pitchFamily="18" charset="0"/>
                <a:ea typeface="ＭＳ Ｐゴシック" pitchFamily="16" charset="-128"/>
              </a:defRPr>
            </a:lvl3pPr>
            <a:lvl4pPr algn="ctr" rtl="0" fontAlgn="base">
              <a:spcBef>
                <a:spcPct val="0"/>
              </a:spcBef>
              <a:spcAft>
                <a:spcPct val="0"/>
              </a:spcAft>
              <a:defRPr sz="4600">
                <a:solidFill>
                  <a:schemeClr val="bg1"/>
                </a:solidFill>
                <a:latin typeface="Calisto MT" pitchFamily="18" charset="0"/>
                <a:ea typeface="ＭＳ Ｐゴシック" pitchFamily="16" charset="-128"/>
              </a:defRPr>
            </a:lvl4pPr>
            <a:lvl5pPr algn="ctr" rtl="0" fontAlgn="base">
              <a:spcBef>
                <a:spcPct val="0"/>
              </a:spcBef>
              <a:spcAft>
                <a:spcPct val="0"/>
              </a:spcAft>
              <a:defRPr sz="4600">
                <a:solidFill>
                  <a:schemeClr val="bg1"/>
                </a:solidFill>
                <a:latin typeface="Calisto MT" pitchFamily="18" charset="0"/>
                <a:ea typeface="ＭＳ Ｐゴシック" pitchFamily="16" charset="-128"/>
              </a:defRPr>
            </a:lvl5pPr>
            <a:lvl6pPr marL="457200" algn="ctr" rtl="0" fontAlgn="base">
              <a:spcBef>
                <a:spcPct val="0"/>
              </a:spcBef>
              <a:spcAft>
                <a:spcPct val="0"/>
              </a:spcAft>
              <a:defRPr sz="4600">
                <a:solidFill>
                  <a:schemeClr val="bg1"/>
                </a:solidFill>
                <a:latin typeface="Calisto MT" pitchFamily="18" charset="0"/>
                <a:ea typeface="ＭＳ Ｐゴシック" pitchFamily="16" charset="-128"/>
              </a:defRPr>
            </a:lvl6pPr>
            <a:lvl7pPr marL="914400" algn="ctr" rtl="0" fontAlgn="base">
              <a:spcBef>
                <a:spcPct val="0"/>
              </a:spcBef>
              <a:spcAft>
                <a:spcPct val="0"/>
              </a:spcAft>
              <a:defRPr sz="4600">
                <a:solidFill>
                  <a:schemeClr val="bg1"/>
                </a:solidFill>
                <a:latin typeface="Calisto MT" pitchFamily="18" charset="0"/>
                <a:ea typeface="ＭＳ Ｐゴシック" pitchFamily="16" charset="-128"/>
              </a:defRPr>
            </a:lvl7pPr>
            <a:lvl8pPr marL="1371600" algn="ctr" rtl="0" fontAlgn="base">
              <a:spcBef>
                <a:spcPct val="0"/>
              </a:spcBef>
              <a:spcAft>
                <a:spcPct val="0"/>
              </a:spcAft>
              <a:defRPr sz="4600">
                <a:solidFill>
                  <a:schemeClr val="bg1"/>
                </a:solidFill>
                <a:latin typeface="Calisto MT" pitchFamily="18" charset="0"/>
                <a:ea typeface="ＭＳ Ｐゴシック" pitchFamily="16" charset="-128"/>
              </a:defRPr>
            </a:lvl8pPr>
            <a:lvl9pPr marL="1828800" algn="ctr" rtl="0" fontAlgn="base">
              <a:spcBef>
                <a:spcPct val="0"/>
              </a:spcBef>
              <a:spcAft>
                <a:spcPct val="0"/>
              </a:spcAft>
              <a:defRPr sz="4600">
                <a:solidFill>
                  <a:schemeClr val="bg1"/>
                </a:solidFill>
                <a:latin typeface="Calisto MT" pitchFamily="18" charset="0"/>
                <a:ea typeface="ＭＳ Ｐゴシック" pitchFamily="16" charset="-128"/>
              </a:defRPr>
            </a:lvl9pPr>
          </a:lstStyle>
          <a:p>
            <a:pPr>
              <a:defRPr/>
            </a:pPr>
            <a:r>
              <a:rPr lang="en-US" b="1" dirty="0" smtClean="0">
                <a:effectLst>
                  <a:outerShdw blurRad="38100" dist="38100" dir="2700000" algn="tl">
                    <a:srgbClr val="C0C0C0"/>
                  </a:outerShdw>
                </a:effectLst>
                <a:latin typeface="Arial" charset="0"/>
              </a:rPr>
              <a:t>Valuation Tool- CNT &amp; AR</a:t>
            </a:r>
          </a:p>
        </p:txBody>
      </p:sp>
    </p:spTree>
    <p:extLst>
      <p:ext uri="{BB962C8B-B14F-4D97-AF65-F5344CB8AC3E}">
        <p14:creationId xmlns:p14="http://schemas.microsoft.com/office/powerpoint/2010/main" val="427617464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Turner Field Recommendations</a:t>
            </a:r>
            <a:endParaRPr lang="en-US" dirty="0"/>
          </a:p>
        </p:txBody>
      </p:sp>
      <p:sp>
        <p:nvSpPr>
          <p:cNvPr id="3" name="Content Placeholder 2"/>
          <p:cNvSpPr>
            <a:spLocks noGrp="1"/>
          </p:cNvSpPr>
          <p:nvPr>
            <p:ph sz="half" idx="1"/>
          </p:nvPr>
        </p:nvSpPr>
        <p:spPr>
          <a:xfrm>
            <a:off x="457200" y="1600200"/>
            <a:ext cx="4038600" cy="4525963"/>
          </a:xfrm>
        </p:spPr>
        <p:txBody>
          <a:bodyPr>
            <a:normAutofit fontScale="92500" lnSpcReduction="10000"/>
          </a:bodyPr>
          <a:lstStyle/>
          <a:p>
            <a:r>
              <a:rPr lang="en-US" dirty="0" smtClean="0"/>
              <a:t>Manage first 1.8” of rainfall with green infrastructure (95% of the storms in Atlanta)</a:t>
            </a:r>
          </a:p>
          <a:p>
            <a:r>
              <a:rPr lang="en-US" dirty="0" smtClean="0"/>
              <a:t>Keep water out of the undersized sewer</a:t>
            </a:r>
          </a:p>
          <a:p>
            <a:r>
              <a:rPr lang="en-US" dirty="0" smtClean="0"/>
              <a:t>Reuse the water, or let it soak into the ground</a:t>
            </a:r>
          </a:p>
          <a:p>
            <a:r>
              <a:rPr lang="en-US" dirty="0" smtClean="0"/>
              <a:t>Ability to capture 3.6 million gallons per storm onsite.</a:t>
            </a:r>
            <a:endParaRPr lang="en-US" dirty="0"/>
          </a:p>
        </p:txBody>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507" r="16742"/>
          <a:stretch/>
        </p:blipFill>
        <p:spPr>
          <a:xfrm>
            <a:off x="4499102" y="1600200"/>
            <a:ext cx="4165160" cy="4353751"/>
          </a:xfrm>
          <a:ln>
            <a:solidFill>
              <a:schemeClr val="tx1"/>
            </a:solidFill>
          </a:ln>
        </p:spPr>
      </p:pic>
    </p:spTree>
    <p:extLst>
      <p:ext uri="{BB962C8B-B14F-4D97-AF65-F5344CB8AC3E}">
        <p14:creationId xmlns:p14="http://schemas.microsoft.com/office/powerpoint/2010/main" val="2807180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Core Area Feasibility Assessment</a:t>
            </a:r>
            <a:endParaRPr lang="en-US" dirty="0"/>
          </a:p>
        </p:txBody>
      </p:sp>
      <p:sp>
        <p:nvSpPr>
          <p:cNvPr id="5" name="Content Placeholder 4"/>
          <p:cNvSpPr>
            <a:spLocks noGrp="1"/>
          </p:cNvSpPr>
          <p:nvPr>
            <p:ph sz="half" idx="1"/>
          </p:nvPr>
        </p:nvSpPr>
        <p:spPr>
          <a:xfrm>
            <a:off x="304800" y="1447800"/>
            <a:ext cx="3962400" cy="5029200"/>
          </a:xfrm>
        </p:spPr>
        <p:txBody>
          <a:bodyPr>
            <a:normAutofit/>
          </a:bodyPr>
          <a:lstStyle/>
          <a:p>
            <a:pPr marL="0" indent="0">
              <a:buNone/>
            </a:pPr>
            <a:r>
              <a:rPr lang="en-US" dirty="0" smtClean="0"/>
              <a:t>Core Area—70 acres</a:t>
            </a:r>
          </a:p>
          <a:p>
            <a:r>
              <a:rPr lang="en-US" b="1" dirty="0" smtClean="0"/>
              <a:t>Harvest rainwater</a:t>
            </a:r>
            <a:r>
              <a:rPr lang="en-US" dirty="0" smtClean="0"/>
              <a:t> from all buildings</a:t>
            </a:r>
          </a:p>
          <a:p>
            <a:r>
              <a:rPr lang="en-US" dirty="0" smtClean="0"/>
              <a:t>Build new roads with </a:t>
            </a:r>
            <a:r>
              <a:rPr lang="en-US" b="1" dirty="0" smtClean="0"/>
              <a:t>permeable pavement</a:t>
            </a:r>
          </a:p>
          <a:p>
            <a:r>
              <a:rPr lang="en-US" dirty="0" smtClean="0"/>
              <a:t>Retrofit existing roads with </a:t>
            </a:r>
            <a:r>
              <a:rPr lang="en-US" b="1" dirty="0" smtClean="0"/>
              <a:t>bioretention</a:t>
            </a:r>
          </a:p>
          <a:p>
            <a:r>
              <a:rPr lang="en-US" dirty="0" smtClean="0"/>
              <a:t>Include </a:t>
            </a:r>
            <a:r>
              <a:rPr lang="en-US" b="1" dirty="0" smtClean="0"/>
              <a:t>bioretention</a:t>
            </a:r>
            <a:r>
              <a:rPr lang="en-US" dirty="0" smtClean="0"/>
              <a:t> in all parks</a:t>
            </a:r>
          </a:p>
        </p:txBody>
      </p:sp>
      <p:pic>
        <p:nvPicPr>
          <p:cNvPr id="14" name="Content Placeholder 13"/>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2170" r="6721"/>
          <a:stretch/>
        </p:blipFill>
        <p:spPr>
          <a:xfrm>
            <a:off x="4419600" y="1600200"/>
            <a:ext cx="4262530" cy="4495800"/>
          </a:xfrm>
          <a:ln>
            <a:solidFill>
              <a:schemeClr val="tx1"/>
            </a:solidFill>
          </a:ln>
        </p:spPr>
      </p:pic>
    </p:spTree>
    <p:extLst>
      <p:ext uri="{BB962C8B-B14F-4D97-AF65-F5344CB8AC3E}">
        <p14:creationId xmlns:p14="http://schemas.microsoft.com/office/powerpoint/2010/main" val="10430283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Interstate Feasibility Assessment</a:t>
            </a:r>
            <a:endParaRPr lang="en-US" dirty="0"/>
          </a:p>
        </p:txBody>
      </p:sp>
      <p:sp>
        <p:nvSpPr>
          <p:cNvPr id="5" name="Content Placeholder 4"/>
          <p:cNvSpPr>
            <a:spLocks noGrp="1"/>
          </p:cNvSpPr>
          <p:nvPr>
            <p:ph sz="half" idx="1"/>
          </p:nvPr>
        </p:nvSpPr>
        <p:spPr>
          <a:xfrm>
            <a:off x="304800" y="1447800"/>
            <a:ext cx="4267200" cy="5029200"/>
          </a:xfrm>
        </p:spPr>
        <p:txBody>
          <a:bodyPr>
            <a:normAutofit/>
          </a:bodyPr>
          <a:lstStyle/>
          <a:p>
            <a:pPr marL="0" indent="0">
              <a:buNone/>
            </a:pPr>
            <a:r>
              <a:rPr lang="en-US" dirty="0" smtClean="0"/>
              <a:t>Interstate—30 acres</a:t>
            </a:r>
          </a:p>
          <a:p>
            <a:r>
              <a:rPr lang="en-US" dirty="0" smtClean="0"/>
              <a:t>Matched up interstate areas with nearby low-lying green space</a:t>
            </a:r>
          </a:p>
          <a:p>
            <a:r>
              <a:rPr lang="en-US" dirty="0" smtClean="0"/>
              <a:t>Using </a:t>
            </a:r>
            <a:r>
              <a:rPr lang="en-US" b="1" dirty="0" smtClean="0"/>
              <a:t>bioretention</a:t>
            </a:r>
            <a:r>
              <a:rPr lang="en-US" dirty="0" smtClean="0"/>
              <a:t> wherever possible</a:t>
            </a:r>
          </a:p>
          <a:p>
            <a:r>
              <a:rPr lang="en-US" dirty="0" smtClean="0"/>
              <a:t>Potential to manage stormwater from 1/3 of the interstate surface within the LCI</a:t>
            </a:r>
          </a:p>
          <a:p>
            <a:pPr lvl="1">
              <a:buFont typeface="Arial" panose="020B0604020202020204" pitchFamily="34" charset="0"/>
              <a:buChar char="•"/>
            </a:pP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24400" y="1371600"/>
            <a:ext cx="3876020" cy="491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370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latin typeface="Arial" pitchFamily="34" charset="0"/>
                <a:ea typeface="ＭＳ Ｐゴシック" pitchFamily="34" charset="-128"/>
                <a:cs typeface="Arial" pitchFamily="34" charset="0"/>
              </a:rPr>
              <a:t>    Runoff: a growing problem</a:t>
            </a:r>
          </a:p>
        </p:txBody>
      </p:sp>
      <p:sp>
        <p:nvSpPr>
          <p:cNvPr id="3" name="Text Placeholder 2"/>
          <p:cNvSpPr>
            <a:spLocks noGrp="1"/>
          </p:cNvSpPr>
          <p:nvPr>
            <p:ph type="body" idx="1"/>
          </p:nvPr>
        </p:nvSpPr>
        <p:spPr>
          <a:xfrm>
            <a:off x="438150" y="2246313"/>
            <a:ext cx="3767138" cy="909637"/>
          </a:xfrm>
        </p:spPr>
        <p:txBody>
          <a:bodyPr/>
          <a:lstStyle/>
          <a:p>
            <a:pPr>
              <a:defRPr/>
            </a:pPr>
            <a:r>
              <a:rPr lang="en-US" sz="2100" dirty="0" smtClean="0">
                <a:solidFill>
                  <a:schemeClr val="tx1">
                    <a:lumMod val="95000"/>
                    <a:lumOff val="5000"/>
                  </a:schemeClr>
                </a:solidFill>
                <a:latin typeface="Arial" pitchFamily="34" charset="0"/>
                <a:cs typeface="Arial" pitchFamily="34" charset="0"/>
              </a:rPr>
              <a:t>Development rates outpace population growth</a:t>
            </a:r>
            <a:endParaRPr lang="en-US" sz="2100" dirty="0">
              <a:solidFill>
                <a:schemeClr val="tx1">
                  <a:lumMod val="95000"/>
                  <a:lumOff val="5000"/>
                </a:schemeClr>
              </a:solidFill>
              <a:latin typeface="Arial" pitchFamily="34" charset="0"/>
              <a:cs typeface="Arial" pitchFamily="34" charset="0"/>
            </a:endParaRPr>
          </a:p>
        </p:txBody>
      </p:sp>
      <p:pic>
        <p:nvPicPr>
          <p:cNvPr id="31748"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82428" y="3429000"/>
            <a:ext cx="3410394" cy="2697163"/>
          </a:xfrm>
        </p:spPr>
      </p:pic>
      <p:sp>
        <p:nvSpPr>
          <p:cNvPr id="5" name="Text Placeholder 4"/>
          <p:cNvSpPr>
            <a:spLocks noGrp="1"/>
          </p:cNvSpPr>
          <p:nvPr>
            <p:ph type="body" sz="quarter" idx="3"/>
          </p:nvPr>
        </p:nvSpPr>
        <p:spPr>
          <a:xfrm>
            <a:off x="4908550" y="2201863"/>
            <a:ext cx="3767138" cy="1165225"/>
          </a:xfrm>
        </p:spPr>
        <p:txBody>
          <a:bodyPr>
            <a:normAutofit lnSpcReduction="10000"/>
          </a:bodyPr>
          <a:lstStyle/>
          <a:p>
            <a:pPr>
              <a:defRPr/>
            </a:pPr>
            <a:r>
              <a:rPr lang="en-US" dirty="0" smtClean="0">
                <a:solidFill>
                  <a:schemeClr val="tx1">
                    <a:lumMod val="95000"/>
                    <a:lumOff val="5000"/>
                  </a:schemeClr>
                </a:solidFill>
                <a:latin typeface="Arial" pitchFamily="34" charset="0"/>
                <a:cs typeface="Arial" pitchFamily="34" charset="0"/>
              </a:rPr>
              <a:t>Development = Imperviousness = Impaired Waters</a:t>
            </a:r>
            <a:endParaRPr lang="en-US" dirty="0">
              <a:solidFill>
                <a:schemeClr val="tx1">
                  <a:lumMod val="95000"/>
                  <a:lumOff val="5000"/>
                </a:schemeClr>
              </a:solidFill>
              <a:latin typeface="Arial" pitchFamily="34" charset="0"/>
              <a:cs typeface="Arial" pitchFamily="34" charset="0"/>
            </a:endParaRPr>
          </a:p>
        </p:txBody>
      </p:sp>
      <p:pic>
        <p:nvPicPr>
          <p:cNvPr id="31750"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3583443"/>
            <a:ext cx="3822700" cy="2388277"/>
          </a:xfrm>
        </p:spPr>
      </p:pic>
      <p:sp>
        <p:nvSpPr>
          <p:cNvPr id="31751" name="Rectangle 9"/>
          <p:cNvSpPr>
            <a:spLocks noChangeArrowheads="1"/>
          </p:cNvSpPr>
          <p:nvPr/>
        </p:nvSpPr>
        <p:spPr bwMode="auto">
          <a:xfrm>
            <a:off x="5962650" y="6019800"/>
            <a:ext cx="298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spcBef>
                <a:spcPct val="0"/>
              </a:spcBef>
              <a:spcAft>
                <a:spcPct val="0"/>
              </a:spcAft>
            </a:pPr>
            <a:r>
              <a:rPr lang="en-US" sz="800" b="1">
                <a:solidFill>
                  <a:srgbClr val="5794F7"/>
                </a:solidFill>
                <a:latin typeface="Arial" pitchFamily="34" charset="0"/>
                <a:ea typeface="ＭＳ Ｐゴシック" pitchFamily="34" charset="-128"/>
              </a:rPr>
              <a:t>Source: California Water and Land Use Partnership</a:t>
            </a:r>
            <a:endParaRPr lang="en-US" b="1">
              <a:solidFill>
                <a:srgbClr val="000000"/>
              </a:solidFill>
              <a:latin typeface="Arial" pitchFamily="34" charset="0"/>
              <a:ea typeface="ＭＳ Ｐゴシック" pitchFamily="34" charset="-128"/>
            </a:endParaRPr>
          </a:p>
        </p:txBody>
      </p:sp>
      <p:pic>
        <p:nvPicPr>
          <p:cNvPr id="9" name="Picture 8" descr="New AR Logo_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65625"/>
          <a:stretch>
            <a:fillRect/>
          </a:stretch>
        </p:blipFill>
        <p:spPr bwMode="auto">
          <a:xfrm>
            <a:off x="228600" y="320675"/>
            <a:ext cx="1066800" cy="81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06933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Urban vs. Rural</a:t>
            </a:r>
            <a:endParaRPr lang="en-US" dirty="0"/>
          </a:p>
        </p:txBody>
      </p:sp>
      <p:pic>
        <p:nvPicPr>
          <p:cNvPr id="9"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2057400"/>
            <a:ext cx="6004955" cy="4134841"/>
          </a:xfrm>
        </p:spPr>
      </p:pic>
    </p:spTree>
    <p:extLst>
      <p:ext uri="{BB962C8B-B14F-4D97-AF65-F5344CB8AC3E}">
        <p14:creationId xmlns:p14="http://schemas.microsoft.com/office/powerpoint/2010/main" val="1058965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meanings: GSI vs GI</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smtClean="0"/>
              <a:t>Definition #1: GSI</a:t>
            </a:r>
            <a:endParaRPr lang="en-US" dirty="0"/>
          </a:p>
          <a:p>
            <a:r>
              <a:rPr lang="en-US" dirty="0" smtClean="0"/>
              <a:t>A </a:t>
            </a:r>
            <a:r>
              <a:rPr lang="en-US" dirty="0"/>
              <a:t>form of wet weather management that uses vegetation, soils, natural systems, and/or engineered systems that mimic natural processes to infiltrate, </a:t>
            </a:r>
            <a:r>
              <a:rPr lang="en-US" dirty="0" err="1"/>
              <a:t>evapotranspire</a:t>
            </a:r>
            <a:r>
              <a:rPr lang="en-US" dirty="0"/>
              <a:t>, or recycle stormwater runoff</a:t>
            </a:r>
            <a:r>
              <a:rPr lang="en-US" dirty="0" smtClean="0"/>
              <a:t>.</a:t>
            </a:r>
            <a:endParaRPr lang="en-US" dirty="0"/>
          </a:p>
        </p:txBody>
      </p:sp>
      <p:sp>
        <p:nvSpPr>
          <p:cNvPr id="4" name="Content Placeholder 3"/>
          <p:cNvSpPr>
            <a:spLocks noGrp="1"/>
          </p:cNvSpPr>
          <p:nvPr>
            <p:ph sz="half" idx="2"/>
          </p:nvPr>
        </p:nvSpPr>
        <p:spPr/>
        <p:txBody>
          <a:bodyPr>
            <a:normAutofit lnSpcReduction="10000"/>
          </a:bodyPr>
          <a:lstStyle/>
          <a:p>
            <a:pPr marL="0" indent="0">
              <a:buNone/>
            </a:pPr>
            <a:r>
              <a:rPr lang="en-US" dirty="0" smtClean="0"/>
              <a:t>Definition #2: GI</a:t>
            </a:r>
          </a:p>
          <a:p>
            <a:r>
              <a:rPr lang="en-US" dirty="0" smtClean="0"/>
              <a:t>A </a:t>
            </a:r>
            <a:r>
              <a:rPr lang="en-US" dirty="0"/>
              <a:t>strategically planned and managed network of natural lands, working landscapes, and other open spaces that conserves ecosystem values and functions and provides associated benefits to human populations.</a:t>
            </a:r>
            <a:endParaRPr lang="en-US" dirty="0"/>
          </a:p>
        </p:txBody>
      </p:sp>
      <p:sp>
        <p:nvSpPr>
          <p:cNvPr id="5" name="Oval 4"/>
          <p:cNvSpPr/>
          <p:nvPr/>
        </p:nvSpPr>
        <p:spPr>
          <a:xfrm>
            <a:off x="0" y="685800"/>
            <a:ext cx="4648200" cy="5867400"/>
          </a:xfrm>
          <a:prstGeom prst="ellipse">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7" name="Picture 5" descr="NRCS-Keith McCall-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3200400"/>
            <a:ext cx="4495800" cy="3211513"/>
          </a:xfrm>
          <a:prstGeom prst="rect">
            <a:avLst/>
          </a:prstGeom>
          <a:noFill/>
          <a:extLst>
            <a:ext uri="{909E8E84-426E-40DD-AFC4-6F175D3DCCD1}">
              <a14:hiddenFill xmlns:a14="http://schemas.microsoft.com/office/drawing/2010/main">
                <a:solidFill>
                  <a:srgbClr val="FFFFFF"/>
                </a:solidFill>
              </a14:hiddenFill>
            </a:ext>
          </a:extLst>
        </p:spPr>
      </p:pic>
      <p:sp>
        <p:nvSpPr>
          <p:cNvPr id="156674" name="Rectangle 2"/>
          <p:cNvSpPr>
            <a:spLocks noGrp="1" noChangeArrowheads="1"/>
          </p:cNvSpPr>
          <p:nvPr>
            <p:ph type="title"/>
          </p:nvPr>
        </p:nvSpPr>
        <p:spPr/>
        <p:txBody>
          <a:bodyPr/>
          <a:lstStyle/>
          <a:p>
            <a:r>
              <a:rPr lang="en-US" sz="3600"/>
              <a:t>Hydrological Impacts of Increased Runoff</a:t>
            </a:r>
          </a:p>
        </p:txBody>
      </p:sp>
      <p:pic>
        <p:nvPicPr>
          <p:cNvPr id="156675" name="Picture 3" descr="First Creek_MVC-014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56676" name="Text Box 4"/>
          <p:cNvSpPr txBox="1">
            <a:spLocks noChangeArrowheads="1"/>
          </p:cNvSpPr>
          <p:nvPr/>
        </p:nvSpPr>
        <p:spPr bwMode="auto">
          <a:xfrm>
            <a:off x="228600" y="4502150"/>
            <a:ext cx="2095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lnSpc>
                <a:spcPct val="80000"/>
              </a:lnSpc>
              <a:spcBef>
                <a:spcPct val="50000"/>
              </a:spcBef>
              <a:spcAft>
                <a:spcPct val="0"/>
              </a:spcAft>
            </a:pPr>
            <a:r>
              <a:rPr lang="en-US" sz="2800" b="1" dirty="0">
                <a:solidFill>
                  <a:srgbClr val="000000"/>
                </a:solidFill>
                <a:latin typeface="Arial" pitchFamily="34" charset="0"/>
              </a:rPr>
              <a:t>More frequent flooding</a:t>
            </a:r>
          </a:p>
        </p:txBody>
      </p:sp>
      <p:pic>
        <p:nvPicPr>
          <p:cNvPr id="156678" name="Picture 6" descr="Ipswich r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71600"/>
            <a:ext cx="4648200" cy="2760663"/>
          </a:xfrm>
          <a:prstGeom prst="rect">
            <a:avLst/>
          </a:prstGeom>
          <a:noFill/>
          <a:extLst>
            <a:ext uri="{909E8E84-426E-40DD-AFC4-6F175D3DCCD1}">
              <a14:hiddenFill xmlns:a14="http://schemas.microsoft.com/office/drawing/2010/main">
                <a:solidFill>
                  <a:srgbClr val="FFFFFF"/>
                </a:solidFill>
              </a14:hiddenFill>
            </a:ext>
          </a:extLst>
        </p:spPr>
      </p:pic>
      <p:sp>
        <p:nvSpPr>
          <p:cNvPr id="156679" name="Text Box 7"/>
          <p:cNvSpPr txBox="1">
            <a:spLocks noChangeArrowheads="1"/>
          </p:cNvSpPr>
          <p:nvPr/>
        </p:nvSpPr>
        <p:spPr bwMode="auto">
          <a:xfrm>
            <a:off x="5486400" y="6096000"/>
            <a:ext cx="1219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200">
                <a:solidFill>
                  <a:srgbClr val="000000"/>
                </a:solidFill>
              </a:rPr>
              <a:t>Credit:NRCS</a:t>
            </a:r>
          </a:p>
        </p:txBody>
      </p:sp>
      <p:sp>
        <p:nvSpPr>
          <p:cNvPr id="156680" name="Text Box 8"/>
          <p:cNvSpPr txBox="1">
            <a:spLocks noChangeArrowheads="1"/>
          </p:cNvSpPr>
          <p:nvPr/>
        </p:nvSpPr>
        <p:spPr bwMode="auto">
          <a:xfrm>
            <a:off x="6096000" y="4114800"/>
            <a:ext cx="2741613"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lnSpc>
                <a:spcPct val="80000"/>
              </a:lnSpc>
              <a:spcBef>
                <a:spcPct val="50000"/>
              </a:spcBef>
              <a:spcAft>
                <a:spcPct val="0"/>
              </a:spcAft>
            </a:pPr>
            <a:r>
              <a:rPr lang="en-US" sz="2800" b="1">
                <a:solidFill>
                  <a:srgbClr val="000000"/>
                </a:solidFill>
                <a:latin typeface="Arial" pitchFamily="34" charset="0"/>
              </a:rPr>
              <a:t>Lower baseflow</a:t>
            </a:r>
            <a:endParaRPr lang="en-US" sz="2800" b="1">
              <a:solidFill>
                <a:srgbClr val="000000"/>
              </a:solidFill>
              <a:latin typeface="Arial" pitchFamily="34" charset="0"/>
              <a:hlinkClick r:id="" action="ppaction://hlinkshowjump?jump=lastslide"/>
            </a:endParaRPr>
          </a:p>
        </p:txBody>
      </p:sp>
      <p:sp>
        <p:nvSpPr>
          <p:cNvPr id="156681" name="Text Box 9"/>
          <p:cNvSpPr txBox="1">
            <a:spLocks noChangeArrowheads="1"/>
          </p:cNvSpPr>
          <p:nvPr/>
        </p:nvSpPr>
        <p:spPr bwMode="auto">
          <a:xfrm>
            <a:off x="3048000" y="6083300"/>
            <a:ext cx="2741613"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lnSpc>
                <a:spcPct val="80000"/>
              </a:lnSpc>
              <a:spcBef>
                <a:spcPct val="50000"/>
              </a:spcBef>
              <a:spcAft>
                <a:spcPct val="0"/>
              </a:spcAft>
            </a:pPr>
            <a:r>
              <a:rPr lang="en-US" sz="2800" b="1">
                <a:solidFill>
                  <a:srgbClr val="000000"/>
                </a:solidFill>
                <a:latin typeface="Arial" pitchFamily="34" charset="0"/>
              </a:rPr>
              <a:t>Increased flood peaks</a:t>
            </a:r>
          </a:p>
        </p:txBody>
      </p:sp>
      <p:pic>
        <p:nvPicPr>
          <p:cNvPr id="10" name="Picture 2" descr="C:\Work Documents\Admin\AR Logo- blo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7208" y="6015075"/>
            <a:ext cx="1086792" cy="79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354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p:cTn id="7" dur="500" decel="50000" fill="hold">
                                          <p:stCondLst>
                                            <p:cond delay="0"/>
                                          </p:stCondLst>
                                        </p:cTn>
                                        <p:tgtEl>
                                          <p:spTgt spid="15667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667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6675"/>
                                        </p:tgtEl>
                                        <p:attrNameLst>
                                          <p:attrName>ppt_w</p:attrName>
                                        </p:attrNameLst>
                                      </p:cBhvr>
                                      <p:tavLst>
                                        <p:tav tm="0">
                                          <p:val>
                                            <p:strVal val="#ppt_w*.05"/>
                                          </p:val>
                                        </p:tav>
                                        <p:tav tm="100000">
                                          <p:val>
                                            <p:strVal val="#ppt_w"/>
                                          </p:val>
                                        </p:tav>
                                      </p:tavLst>
                                    </p:anim>
                                    <p:anim calcmode="lin" valueType="num">
                                      <p:cBhvr>
                                        <p:cTn id="10" dur="1000" fill="hold"/>
                                        <p:tgtEl>
                                          <p:spTgt spid="15667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667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667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667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667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56676"/>
                                        </p:tgtEl>
                                        <p:attrNameLst>
                                          <p:attrName>style.visibility</p:attrName>
                                        </p:attrNameLst>
                                      </p:cBhvr>
                                      <p:to>
                                        <p:strVal val="visible"/>
                                      </p:to>
                                    </p:set>
                                    <p:anim calcmode="lin" valueType="num">
                                      <p:cBhvr>
                                        <p:cTn id="17" dur="500" decel="50000" fill="hold">
                                          <p:stCondLst>
                                            <p:cond delay="0"/>
                                          </p:stCondLst>
                                        </p:cTn>
                                        <p:tgtEl>
                                          <p:spTgt spid="15667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5667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56676"/>
                                        </p:tgtEl>
                                        <p:attrNameLst>
                                          <p:attrName>ppt_w</p:attrName>
                                        </p:attrNameLst>
                                      </p:cBhvr>
                                      <p:tavLst>
                                        <p:tav tm="0">
                                          <p:val>
                                            <p:strVal val="#ppt_w*.05"/>
                                          </p:val>
                                        </p:tav>
                                        <p:tav tm="100000">
                                          <p:val>
                                            <p:strVal val="#ppt_w"/>
                                          </p:val>
                                        </p:tav>
                                      </p:tavLst>
                                    </p:anim>
                                    <p:anim calcmode="lin" valueType="num">
                                      <p:cBhvr>
                                        <p:cTn id="20" dur="1000" fill="hold"/>
                                        <p:tgtEl>
                                          <p:spTgt spid="15667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5667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5667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5667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5667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nodeType="clickEffect">
                                  <p:stCondLst>
                                    <p:cond delay="0"/>
                                  </p:stCondLst>
                                  <p:childTnLst>
                                    <p:set>
                                      <p:cBhvr>
                                        <p:cTn id="28" dur="1" fill="hold">
                                          <p:stCondLst>
                                            <p:cond delay="0"/>
                                          </p:stCondLst>
                                        </p:cTn>
                                        <p:tgtEl>
                                          <p:spTgt spid="156677"/>
                                        </p:tgtEl>
                                        <p:attrNameLst>
                                          <p:attrName>style.visibility</p:attrName>
                                        </p:attrNameLst>
                                      </p:cBhvr>
                                      <p:to>
                                        <p:strVal val="visible"/>
                                      </p:to>
                                    </p:set>
                                    <p:anim calcmode="lin" valueType="num">
                                      <p:cBhvr>
                                        <p:cTn id="29" dur="500" decel="50000" fill="hold">
                                          <p:stCondLst>
                                            <p:cond delay="0"/>
                                          </p:stCondLst>
                                        </p:cTn>
                                        <p:tgtEl>
                                          <p:spTgt spid="15667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5667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56677"/>
                                        </p:tgtEl>
                                        <p:attrNameLst>
                                          <p:attrName>ppt_w</p:attrName>
                                        </p:attrNameLst>
                                      </p:cBhvr>
                                      <p:tavLst>
                                        <p:tav tm="0">
                                          <p:val>
                                            <p:strVal val="#ppt_w*.05"/>
                                          </p:val>
                                        </p:tav>
                                        <p:tav tm="100000">
                                          <p:val>
                                            <p:strVal val="#ppt_w"/>
                                          </p:val>
                                        </p:tav>
                                      </p:tavLst>
                                    </p:anim>
                                    <p:anim calcmode="lin" valueType="num">
                                      <p:cBhvr>
                                        <p:cTn id="32" dur="1000" fill="hold"/>
                                        <p:tgtEl>
                                          <p:spTgt spid="15667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5667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5667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5667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56677"/>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156681"/>
                                        </p:tgtEl>
                                        <p:attrNameLst>
                                          <p:attrName>style.visibility</p:attrName>
                                        </p:attrNameLst>
                                      </p:cBhvr>
                                      <p:to>
                                        <p:strVal val="visible"/>
                                      </p:to>
                                    </p:set>
                                    <p:anim calcmode="lin" valueType="num">
                                      <p:cBhvr>
                                        <p:cTn id="39" dur="500" decel="50000" fill="hold">
                                          <p:stCondLst>
                                            <p:cond delay="0"/>
                                          </p:stCondLst>
                                        </p:cTn>
                                        <p:tgtEl>
                                          <p:spTgt spid="15668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5668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56681"/>
                                        </p:tgtEl>
                                        <p:attrNameLst>
                                          <p:attrName>ppt_w</p:attrName>
                                        </p:attrNameLst>
                                      </p:cBhvr>
                                      <p:tavLst>
                                        <p:tav tm="0">
                                          <p:val>
                                            <p:strVal val="#ppt_w*.05"/>
                                          </p:val>
                                        </p:tav>
                                        <p:tav tm="100000">
                                          <p:val>
                                            <p:strVal val="#ppt_w"/>
                                          </p:val>
                                        </p:tav>
                                      </p:tavLst>
                                    </p:anim>
                                    <p:anim calcmode="lin" valueType="num">
                                      <p:cBhvr>
                                        <p:cTn id="42" dur="1000" fill="hold"/>
                                        <p:tgtEl>
                                          <p:spTgt spid="15668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5668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5668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5668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56681"/>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56679"/>
                                        </p:tgtEl>
                                        <p:attrNameLst>
                                          <p:attrName>style.visibility</p:attrName>
                                        </p:attrNameLst>
                                      </p:cBhvr>
                                      <p:to>
                                        <p:strVal val="visible"/>
                                      </p:to>
                                    </p:set>
                                    <p:anim calcmode="lin" valueType="num">
                                      <p:cBhvr>
                                        <p:cTn id="49" dur="500" decel="50000" fill="hold">
                                          <p:stCondLst>
                                            <p:cond delay="0"/>
                                          </p:stCondLst>
                                        </p:cTn>
                                        <p:tgtEl>
                                          <p:spTgt spid="156679"/>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56679"/>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56679"/>
                                        </p:tgtEl>
                                        <p:attrNameLst>
                                          <p:attrName>ppt_w</p:attrName>
                                        </p:attrNameLst>
                                      </p:cBhvr>
                                      <p:tavLst>
                                        <p:tav tm="0">
                                          <p:val>
                                            <p:strVal val="#ppt_w*.05"/>
                                          </p:val>
                                        </p:tav>
                                        <p:tav tm="100000">
                                          <p:val>
                                            <p:strVal val="#ppt_w"/>
                                          </p:val>
                                        </p:tav>
                                      </p:tavLst>
                                    </p:anim>
                                    <p:anim calcmode="lin" valueType="num">
                                      <p:cBhvr>
                                        <p:cTn id="52" dur="1000" fill="hold"/>
                                        <p:tgtEl>
                                          <p:spTgt spid="156679"/>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56679"/>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56679"/>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56679"/>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5667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5" presetClass="entr" presetSubtype="0" fill="hold" nodeType="clickEffect">
                                  <p:stCondLst>
                                    <p:cond delay="0"/>
                                  </p:stCondLst>
                                  <p:childTnLst>
                                    <p:set>
                                      <p:cBhvr>
                                        <p:cTn id="60" dur="1" fill="hold">
                                          <p:stCondLst>
                                            <p:cond delay="0"/>
                                          </p:stCondLst>
                                        </p:cTn>
                                        <p:tgtEl>
                                          <p:spTgt spid="156678"/>
                                        </p:tgtEl>
                                        <p:attrNameLst>
                                          <p:attrName>style.visibility</p:attrName>
                                        </p:attrNameLst>
                                      </p:cBhvr>
                                      <p:to>
                                        <p:strVal val="visible"/>
                                      </p:to>
                                    </p:set>
                                    <p:anim calcmode="lin" valueType="num">
                                      <p:cBhvr>
                                        <p:cTn id="61" dur="500" decel="50000" fill="hold">
                                          <p:stCondLst>
                                            <p:cond delay="0"/>
                                          </p:stCondLst>
                                        </p:cTn>
                                        <p:tgtEl>
                                          <p:spTgt spid="156678"/>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56678"/>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56678"/>
                                        </p:tgtEl>
                                        <p:attrNameLst>
                                          <p:attrName>ppt_w</p:attrName>
                                        </p:attrNameLst>
                                      </p:cBhvr>
                                      <p:tavLst>
                                        <p:tav tm="0">
                                          <p:val>
                                            <p:strVal val="#ppt_w*.05"/>
                                          </p:val>
                                        </p:tav>
                                        <p:tav tm="100000">
                                          <p:val>
                                            <p:strVal val="#ppt_w"/>
                                          </p:val>
                                        </p:tav>
                                      </p:tavLst>
                                    </p:anim>
                                    <p:anim calcmode="lin" valueType="num">
                                      <p:cBhvr>
                                        <p:cTn id="64" dur="1000" fill="hold"/>
                                        <p:tgtEl>
                                          <p:spTgt spid="156678"/>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56678"/>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56678"/>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56678"/>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56678"/>
                                        </p:tgtEl>
                                      </p:cBhvr>
                                    </p:animEffect>
                                  </p:childTnLst>
                                </p:cTn>
                              </p:par>
                              <p:par>
                                <p:cTn id="69" presetID="25" presetClass="entr" presetSubtype="0" fill="hold" grpId="0" nodeType="withEffect">
                                  <p:stCondLst>
                                    <p:cond delay="0"/>
                                  </p:stCondLst>
                                  <p:childTnLst>
                                    <p:set>
                                      <p:cBhvr>
                                        <p:cTn id="70" dur="1" fill="hold">
                                          <p:stCondLst>
                                            <p:cond delay="0"/>
                                          </p:stCondLst>
                                        </p:cTn>
                                        <p:tgtEl>
                                          <p:spTgt spid="156680"/>
                                        </p:tgtEl>
                                        <p:attrNameLst>
                                          <p:attrName>style.visibility</p:attrName>
                                        </p:attrNameLst>
                                      </p:cBhvr>
                                      <p:to>
                                        <p:strVal val="visible"/>
                                      </p:to>
                                    </p:set>
                                    <p:anim calcmode="lin" valueType="num">
                                      <p:cBhvr>
                                        <p:cTn id="71" dur="500" decel="50000" fill="hold">
                                          <p:stCondLst>
                                            <p:cond delay="0"/>
                                          </p:stCondLst>
                                        </p:cTn>
                                        <p:tgtEl>
                                          <p:spTgt spid="156680"/>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156680"/>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156680"/>
                                        </p:tgtEl>
                                        <p:attrNameLst>
                                          <p:attrName>ppt_w</p:attrName>
                                        </p:attrNameLst>
                                      </p:cBhvr>
                                      <p:tavLst>
                                        <p:tav tm="0">
                                          <p:val>
                                            <p:strVal val="#ppt_w*.05"/>
                                          </p:val>
                                        </p:tav>
                                        <p:tav tm="100000">
                                          <p:val>
                                            <p:strVal val="#ppt_w"/>
                                          </p:val>
                                        </p:tav>
                                      </p:tavLst>
                                    </p:anim>
                                    <p:anim calcmode="lin" valueType="num">
                                      <p:cBhvr>
                                        <p:cTn id="74" dur="1000" fill="hold"/>
                                        <p:tgtEl>
                                          <p:spTgt spid="156680"/>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156680"/>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156680"/>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156680"/>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156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p:bldP spid="156679" grpId="0"/>
      <p:bldP spid="156680" grpId="0"/>
      <p:bldP spid="1566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Bioretention</a:t>
            </a:r>
            <a:endParaRPr lang="en-US" dirty="0"/>
          </a:p>
        </p:txBody>
      </p:sp>
      <p:sp>
        <p:nvSpPr>
          <p:cNvPr id="6" name="Content Placeholder 5"/>
          <p:cNvSpPr>
            <a:spLocks noGrp="1"/>
          </p:cNvSpPr>
          <p:nvPr>
            <p:ph sz="quarter" idx="4294967295"/>
          </p:nvPr>
        </p:nvSpPr>
        <p:spPr>
          <a:xfrm>
            <a:off x="228600" y="1981200"/>
            <a:ext cx="3822192" cy="3447288"/>
          </a:xfrm>
          <a:prstGeom prst="rect">
            <a:avLst/>
          </a:prstGeom>
        </p:spPr>
        <p:txBody>
          <a:bodyPr>
            <a:normAutofit fontScale="70000" lnSpcReduction="20000"/>
          </a:bodyPr>
          <a:lstStyle/>
          <a:p>
            <a:r>
              <a:rPr lang="en-US" dirty="0" smtClean="0"/>
              <a:t>Popular retrofit option</a:t>
            </a:r>
          </a:p>
          <a:p>
            <a:r>
              <a:rPr lang="en-US" dirty="0" smtClean="0"/>
              <a:t>Contributing drainage area should be less than 2 acres</a:t>
            </a:r>
          </a:p>
          <a:p>
            <a:r>
              <a:rPr lang="en-US" dirty="0" smtClean="0"/>
              <a:t>Surface area 4-7 percent of drainage area.</a:t>
            </a:r>
          </a:p>
          <a:p>
            <a:r>
              <a:rPr lang="en-US" dirty="0" smtClean="0"/>
              <a:t>Soils do most of the work</a:t>
            </a:r>
          </a:p>
          <a:p>
            <a:r>
              <a:rPr lang="en-US" dirty="0" smtClean="0"/>
              <a:t>Overflows and </a:t>
            </a:r>
            <a:r>
              <a:rPr lang="en-US" dirty="0" err="1" smtClean="0"/>
              <a:t>underdrains</a:t>
            </a:r>
            <a:r>
              <a:rPr lang="en-US" dirty="0" smtClean="0"/>
              <a:t> used</a:t>
            </a:r>
          </a:p>
          <a:p>
            <a:r>
              <a:rPr lang="en-US" dirty="0" smtClean="0"/>
              <a:t>Focuses on infiltration</a:t>
            </a:r>
            <a:endParaRPr lang="en-US" dirty="0"/>
          </a:p>
        </p:txBody>
      </p:sp>
      <p:pic>
        <p:nvPicPr>
          <p:cNvPr id="2051" name="Picture 3" descr="F:\Conservation\CLEAN WATER PROGRAM\Images\Green Infrastructure Practices\Rain Gardens\Portland curb rain garden Credit Portland Bureau of Env Servic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510866"/>
            <a:ext cx="4427537" cy="33196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raingarden_full"/>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371600"/>
            <a:ext cx="3657600" cy="260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74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Bioswales</a:t>
            </a:r>
            <a:endParaRPr lang="en-US" dirty="0"/>
          </a:p>
        </p:txBody>
      </p:sp>
      <p:sp>
        <p:nvSpPr>
          <p:cNvPr id="3" name="Content Placeholder 2"/>
          <p:cNvSpPr>
            <a:spLocks noGrp="1"/>
          </p:cNvSpPr>
          <p:nvPr>
            <p:ph sz="quarter" idx="4294967295"/>
          </p:nvPr>
        </p:nvSpPr>
        <p:spPr>
          <a:xfrm>
            <a:off x="676655" y="2679192"/>
            <a:ext cx="3822192" cy="3447288"/>
          </a:xfrm>
          <a:prstGeom prst="rect">
            <a:avLst/>
          </a:prstGeom>
        </p:spPr>
        <p:txBody>
          <a:bodyPr>
            <a:normAutofit fontScale="85000" lnSpcReduction="20000"/>
          </a:bodyPr>
          <a:lstStyle/>
          <a:p>
            <a:r>
              <a:rPr lang="en-US" dirty="0" smtClean="0"/>
              <a:t>Infiltration and transport</a:t>
            </a:r>
          </a:p>
          <a:p>
            <a:r>
              <a:rPr lang="en-US" dirty="0" smtClean="0"/>
              <a:t>Drainage are should be 0.5 acres or less</a:t>
            </a:r>
          </a:p>
          <a:p>
            <a:r>
              <a:rPr lang="en-US" dirty="0" smtClean="0"/>
              <a:t>Depth of ponding </a:t>
            </a:r>
            <a:r>
              <a:rPr lang="en-US" dirty="0" smtClean="0"/>
              <a:t>should be </a:t>
            </a:r>
            <a:r>
              <a:rPr lang="en-US" dirty="0" smtClean="0"/>
              <a:t>less than 6 inches, but may be up to 12 if it won’t damage </a:t>
            </a:r>
            <a:r>
              <a:rPr lang="en-US" dirty="0" smtClean="0"/>
              <a:t>plants</a:t>
            </a:r>
            <a:endParaRPr lang="en-US" dirty="0" smtClean="0"/>
          </a:p>
        </p:txBody>
      </p:sp>
      <p:pic>
        <p:nvPicPr>
          <p:cNvPr id="5" name="Picture 5" descr="parkingswale_applied eco"/>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4645024" y="2667001"/>
            <a:ext cx="4225925" cy="31694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25615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365057" y="1676531"/>
            <a:ext cx="5661712" cy="3233188"/>
            <a:chOff x="3365057" y="1180367"/>
            <a:chExt cx="5829148" cy="3233188"/>
          </a:xfrm>
        </p:grpSpPr>
        <p:pic>
          <p:nvPicPr>
            <p:cNvPr id="12" name="Picture 11" descr="bioswale enlargement.jpg"/>
            <p:cNvPicPr>
              <a:picLocks noChangeAspect="1"/>
            </p:cNvPicPr>
            <p:nvPr/>
          </p:nvPicPr>
          <p:blipFill>
            <a:blip r:embed="rId3"/>
            <a:stretch>
              <a:fillRect/>
            </a:stretch>
          </p:blipFill>
          <p:spPr>
            <a:xfrm>
              <a:off x="3365057" y="1239908"/>
              <a:ext cx="5829148" cy="3173647"/>
            </a:xfrm>
            <a:prstGeom prst="rect">
              <a:avLst/>
            </a:prstGeom>
          </p:spPr>
        </p:pic>
        <p:sp>
          <p:nvSpPr>
            <p:cNvPr id="13" name="Rectangle 12"/>
            <p:cNvSpPr/>
            <p:nvPr/>
          </p:nvSpPr>
          <p:spPr>
            <a:xfrm>
              <a:off x="3538737" y="1180367"/>
              <a:ext cx="2518366" cy="70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597877" y="445477"/>
            <a:ext cx="7470357" cy="972161"/>
          </a:xfrm>
        </p:spPr>
        <p:txBody>
          <a:bodyPr>
            <a:normAutofit/>
          </a:bodyPr>
          <a:lstStyle/>
          <a:p>
            <a:pPr algn="l"/>
            <a:r>
              <a:rPr lang="en-US" sz="2800" dirty="0" smtClean="0">
                <a:latin typeface="Helvetica"/>
                <a:cs typeface="Helvetica"/>
              </a:rPr>
              <a:t>Examples of Green </a:t>
            </a:r>
            <a:r>
              <a:rPr lang="en-US" sz="2800" dirty="0" smtClean="0">
                <a:latin typeface="Helvetica"/>
                <a:cs typeface="Helvetica"/>
              </a:rPr>
              <a:t>Stormwater Infrastructure</a:t>
            </a:r>
            <a:endParaRPr lang="en-US" sz="2800" dirty="0"/>
          </a:p>
        </p:txBody>
      </p:sp>
      <p:sp>
        <p:nvSpPr>
          <p:cNvPr id="6" name="Content Placeholder 5"/>
          <p:cNvSpPr>
            <a:spLocks noGrp="1"/>
          </p:cNvSpPr>
          <p:nvPr>
            <p:ph sz="quarter" idx="1"/>
          </p:nvPr>
        </p:nvSpPr>
        <p:spPr>
          <a:xfrm>
            <a:off x="457200" y="1684198"/>
            <a:ext cx="4038600" cy="4525963"/>
          </a:xfrm>
        </p:spPr>
        <p:txBody>
          <a:bodyPr>
            <a:normAutofit/>
          </a:bodyPr>
          <a:lstStyle/>
          <a:p>
            <a:r>
              <a:rPr lang="en-US" sz="1800" b="1" dirty="0" err="1" smtClean="0">
                <a:latin typeface="Helvetica Light"/>
                <a:cs typeface="Helvetica Light"/>
              </a:rPr>
              <a:t>Bioswales</a:t>
            </a:r>
            <a:endParaRPr lang="en-US" sz="1800" b="1" dirty="0" smtClean="0">
              <a:latin typeface="Helvetica Light"/>
              <a:cs typeface="Helvetica Light"/>
            </a:endParaRPr>
          </a:p>
          <a:p>
            <a:endParaRPr lang="en-US" sz="1800" b="1" dirty="0" smtClean="0">
              <a:latin typeface="Helvetica Light"/>
              <a:cs typeface="Helvetica Light"/>
            </a:endParaRPr>
          </a:p>
          <a:p>
            <a:pPr lvl="1"/>
            <a:r>
              <a:rPr lang="en-US" sz="1400" b="1" dirty="0" smtClean="0">
                <a:latin typeface="Helvetica Light"/>
                <a:cs typeface="Helvetica Light"/>
              </a:rPr>
              <a:t>Existing Roadside Swales</a:t>
            </a:r>
          </a:p>
          <a:p>
            <a:pPr lvl="1"/>
            <a:r>
              <a:rPr lang="en-US" sz="1400" b="1" dirty="0" smtClean="0">
                <a:latin typeface="Helvetica Light"/>
                <a:cs typeface="Helvetica Light"/>
              </a:rPr>
              <a:t>Drainage Ditches</a:t>
            </a:r>
          </a:p>
          <a:p>
            <a:pPr lvl="1"/>
            <a:r>
              <a:rPr lang="en-US" sz="1400" b="1" dirty="0" smtClean="0">
                <a:latin typeface="Helvetica Light"/>
                <a:cs typeface="Helvetica Light"/>
              </a:rPr>
              <a:t>Street Side</a:t>
            </a:r>
          </a:p>
          <a:p>
            <a:pPr lvl="1"/>
            <a:r>
              <a:rPr lang="en-US" sz="1400" b="1" dirty="0" smtClean="0">
                <a:latin typeface="Helvetica Light"/>
                <a:cs typeface="Helvetica Light"/>
              </a:rPr>
              <a:t>Parking Lots</a:t>
            </a:r>
          </a:p>
          <a:p>
            <a:pPr lvl="1"/>
            <a:endParaRPr lang="en-US" sz="700" b="1" dirty="0" smtClean="0">
              <a:latin typeface="Helvetica Light"/>
              <a:cs typeface="Helvetica Light"/>
            </a:endParaRPr>
          </a:p>
          <a:p>
            <a:endParaRPr lang="en-US" sz="1800" dirty="0" smtClean="0">
              <a:latin typeface="Helvetica Light"/>
              <a:cs typeface="Helvetica Light"/>
            </a:endParaRPr>
          </a:p>
          <a:p>
            <a:endParaRPr lang="en-US" sz="1800" dirty="0" smtClean="0">
              <a:latin typeface="Helvetica Light"/>
              <a:cs typeface="Helvetica Light"/>
            </a:endParaRPr>
          </a:p>
          <a:p>
            <a:pPr>
              <a:buNone/>
            </a:pPr>
            <a:endParaRPr lang="en-US" sz="1800" dirty="0">
              <a:latin typeface="Helvetica Light"/>
              <a:cs typeface="Helvetica Light"/>
            </a:endParaRPr>
          </a:p>
        </p:txBody>
      </p:sp>
      <p:sp>
        <p:nvSpPr>
          <p:cNvPr id="11" name="TextBox 10"/>
          <p:cNvSpPr txBox="1"/>
          <p:nvPr/>
        </p:nvSpPr>
        <p:spPr>
          <a:xfrm>
            <a:off x="4168329" y="4949623"/>
            <a:ext cx="4222604" cy="261610"/>
          </a:xfrm>
          <a:prstGeom prst="rect">
            <a:avLst/>
          </a:prstGeom>
          <a:noFill/>
        </p:spPr>
        <p:txBody>
          <a:bodyPr wrap="square" rtlCol="0">
            <a:spAutoFit/>
          </a:bodyPr>
          <a:lstStyle/>
          <a:p>
            <a:r>
              <a:rPr lang="en-US" sz="1100" dirty="0" smtClean="0"/>
              <a:t>http://bigwalnutwatershed.org/images/bioswale%20enlargement.jpg</a:t>
            </a:r>
            <a:endParaRPr lang="en-US" sz="1100" dirty="0"/>
          </a:p>
        </p:txBody>
      </p:sp>
      <p:pic>
        <p:nvPicPr>
          <p:cNvPr id="8" name="Picture 7" descr="Parking lot Monroe County IL.jpg"/>
          <p:cNvPicPr>
            <a:picLocks noChangeAspect="1"/>
          </p:cNvPicPr>
          <p:nvPr/>
        </p:nvPicPr>
        <p:blipFill>
          <a:blip r:embed="rId4"/>
          <a:stretch>
            <a:fillRect/>
          </a:stretch>
        </p:blipFill>
        <p:spPr>
          <a:xfrm>
            <a:off x="835836" y="3775119"/>
            <a:ext cx="2944493" cy="2168482"/>
          </a:xfrm>
          <a:prstGeom prst="rect">
            <a:avLst/>
          </a:prstGeom>
        </p:spPr>
      </p:pic>
      <p:sp>
        <p:nvSpPr>
          <p:cNvPr id="15" name="TextBox 14"/>
          <p:cNvSpPr txBox="1"/>
          <p:nvPr/>
        </p:nvSpPr>
        <p:spPr>
          <a:xfrm>
            <a:off x="759982" y="5919608"/>
            <a:ext cx="2865726" cy="261610"/>
          </a:xfrm>
          <a:prstGeom prst="rect">
            <a:avLst/>
          </a:prstGeom>
          <a:noFill/>
        </p:spPr>
        <p:txBody>
          <a:bodyPr wrap="square" rtlCol="0">
            <a:spAutoFit/>
          </a:bodyPr>
          <a:lstStyle/>
          <a:p>
            <a:r>
              <a:rPr lang="en-US" sz="1100" dirty="0" smtClean="0"/>
              <a:t>Parking Lot, Monroe Co. IL/ American Rivers</a:t>
            </a:r>
            <a:endParaRPr lang="en-US" sz="1100" dirty="0"/>
          </a:p>
        </p:txBody>
      </p:sp>
    </p:spTree>
    <p:extLst>
      <p:ext uri="{BB962C8B-B14F-4D97-AF65-F5344CB8AC3E}">
        <p14:creationId xmlns:p14="http://schemas.microsoft.com/office/powerpoint/2010/main" val="2156290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1019</Words>
  <Application>Microsoft Office PowerPoint</Application>
  <PresentationFormat>On-screen Show (4:3)</PresentationFormat>
  <Paragraphs>130</Paragraphs>
  <Slides>24</Slides>
  <Notes>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Green Stormwater Infrastructure</vt:lpstr>
      <vt:lpstr>What is Stormwater?  Why does it matter?</vt:lpstr>
      <vt:lpstr>    Runoff: a growing problem</vt:lpstr>
      <vt:lpstr>Urban vs. Rural</vt:lpstr>
      <vt:lpstr>Two meanings: GSI vs GI</vt:lpstr>
      <vt:lpstr>Hydrological Impacts of Increased Runoff</vt:lpstr>
      <vt:lpstr>Bioretention</vt:lpstr>
      <vt:lpstr>Bioswales</vt:lpstr>
      <vt:lpstr>Examples of Green Stormwater Infrastructure</vt:lpstr>
      <vt:lpstr>Filter Strips</vt:lpstr>
      <vt:lpstr>Permeable Paving</vt:lpstr>
      <vt:lpstr>Permeable Paving</vt:lpstr>
      <vt:lpstr>Tree Boxes &amp; Street Trees</vt:lpstr>
      <vt:lpstr>Infiltration Trench</vt:lpstr>
      <vt:lpstr>Stormwater Wetlands</vt:lpstr>
      <vt:lpstr>Combinations Green Streets, etc.</vt:lpstr>
      <vt:lpstr>PowerPoint Presentation</vt:lpstr>
      <vt:lpstr>Green Roofs</vt:lpstr>
      <vt:lpstr>Other examples of Green Stormwater Infrastructure</vt:lpstr>
      <vt:lpstr>Economics of Green Infrastructure</vt:lpstr>
      <vt:lpstr>PowerPoint Presentation</vt:lpstr>
      <vt:lpstr>Turner Field Recommendations</vt:lpstr>
      <vt:lpstr>Core Area Feasibility Assessment</vt:lpstr>
      <vt:lpstr>Interstate Feasibility Assessment</vt:lpstr>
    </vt:vector>
  </TitlesOfParts>
  <Company>American Rivers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Stormwater and Green Infrastructure</dc:title>
  <dc:creator>Jeremy Diner</dc:creator>
  <cp:lastModifiedBy>Jeremy Diner</cp:lastModifiedBy>
  <cp:revision>16</cp:revision>
  <dcterms:created xsi:type="dcterms:W3CDTF">2016-06-06T16:18:47Z</dcterms:created>
  <dcterms:modified xsi:type="dcterms:W3CDTF">2016-07-20T14:51:50Z</dcterms:modified>
</cp:coreProperties>
</file>